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  <p:sldMasterId id="2147484055" r:id="rId2"/>
    <p:sldMasterId id="2147484056" r:id="rId3"/>
    <p:sldMasterId id="2147484061" r:id="rId4"/>
    <p:sldMasterId id="2147484072" r:id="rId5"/>
    <p:sldMasterId id="2147484079" r:id="rId6"/>
    <p:sldMasterId id="2147484094" r:id="rId7"/>
  </p:sldMasterIdLst>
  <p:notesMasterIdLst>
    <p:notesMasterId r:id="rId33"/>
  </p:notesMasterIdLst>
  <p:sldIdLst>
    <p:sldId id="1851" r:id="rId8"/>
    <p:sldId id="1999" r:id="rId9"/>
    <p:sldId id="2000" r:id="rId10"/>
    <p:sldId id="2027" r:id="rId11"/>
    <p:sldId id="2016" r:id="rId12"/>
    <p:sldId id="2021" r:id="rId13"/>
    <p:sldId id="2026" r:id="rId14"/>
    <p:sldId id="2025" r:id="rId15"/>
    <p:sldId id="2022" r:id="rId16"/>
    <p:sldId id="2031" r:id="rId17"/>
    <p:sldId id="2003" r:id="rId18"/>
    <p:sldId id="2030" r:id="rId19"/>
    <p:sldId id="2001" r:id="rId20"/>
    <p:sldId id="2012" r:id="rId21"/>
    <p:sldId id="2006" r:id="rId22"/>
    <p:sldId id="2035" r:id="rId23"/>
    <p:sldId id="2036" r:id="rId24"/>
    <p:sldId id="2037" r:id="rId25"/>
    <p:sldId id="2010" r:id="rId26"/>
    <p:sldId id="3141" r:id="rId27"/>
    <p:sldId id="3140" r:id="rId28"/>
    <p:sldId id="3146" r:id="rId29"/>
    <p:sldId id="3143" r:id="rId30"/>
    <p:sldId id="3145" r:id="rId31"/>
    <p:sldId id="2009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92F5054-CE4F-4B17-9A48-BCD955507DF2}">
          <p14:sldIdLst>
            <p14:sldId id="1851"/>
            <p14:sldId id="1999"/>
          </p14:sldIdLst>
        </p14:section>
        <p14:section name="申请公司概况" id="{5065949A-134F-4321-95C1-14E885A8CFBC}">
          <p14:sldIdLst>
            <p14:sldId id="2000"/>
            <p14:sldId id="2027"/>
            <p14:sldId id="2016"/>
            <p14:sldId id="2021"/>
            <p14:sldId id="2026"/>
            <p14:sldId id="2025"/>
            <p14:sldId id="2022"/>
          </p14:sldIdLst>
        </p14:section>
        <p14:section name="申请区域概况" id="{68EFA2CE-5A24-4E85-AC4B-F05C5E56060A}">
          <p14:sldIdLst>
            <p14:sldId id="2031"/>
            <p14:sldId id="2003"/>
            <p14:sldId id="2030"/>
            <p14:sldId id="2001"/>
            <p14:sldId id="2012"/>
            <p14:sldId id="2006"/>
            <p14:sldId id="2035"/>
            <p14:sldId id="2036"/>
            <p14:sldId id="2037"/>
            <p14:sldId id="2010"/>
            <p14:sldId id="3141"/>
          </p14:sldIdLst>
        </p14:section>
        <p14:section name="相关附件材料" id="{9BEAAD1F-CE78-4214-AAE7-196360C099E9}">
          <p14:sldIdLst>
            <p14:sldId id="3140"/>
            <p14:sldId id="3146"/>
            <p14:sldId id="3143"/>
            <p14:sldId id="3145"/>
            <p14:sldId id="200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09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BE5D6"/>
    <a:srgbClr val="DCE6F2"/>
    <a:srgbClr val="F2F2F2"/>
    <a:srgbClr val="D9D9D9"/>
    <a:srgbClr val="B7B7B7"/>
    <a:srgbClr val="DFDFDF"/>
    <a:srgbClr val="7F7F7F"/>
    <a:srgbClr val="D1EB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270" autoAdjust="0"/>
  </p:normalViewPr>
  <p:slideViewPr>
    <p:cSldViewPr snapToGrid="0" snapToObjects="1">
      <p:cViewPr>
        <p:scale>
          <a:sx n="93" d="100"/>
          <a:sy n="93" d="100"/>
        </p:scale>
        <p:origin x="-106" y="10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FF19B-787D-49B3-A3B6-D6F2F54FD89D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93494-AE44-4D10-9BDF-91ECAF388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99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4188-726B-4C0B-AE0E-2BF5F073D72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85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F9BAD4-9A09-42DD-B98F-84DF1EA49BFB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1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image" Target="../media/image2.emf"/><Relationship Id="rId10" Type="http://schemas.openxmlformats.org/officeDocument/2006/relationships/tags" Target="../tags/tag9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.emf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oleObject" Target="../embeddings/oleObject5.bin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tags" Target="../tags/tag27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2.emf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oleObject" Target="../embeddings/oleObject7.bin"/><Relationship Id="rId2" Type="http://schemas.openxmlformats.org/officeDocument/2006/relationships/tags" Target="../tags/tag35.xml"/><Relationship Id="rId1" Type="http://schemas.openxmlformats.org/officeDocument/2006/relationships/vmlDrawing" Target="../drawings/vmlDrawing7.vml"/><Relationship Id="rId6" Type="http://schemas.openxmlformats.org/officeDocument/2006/relationships/tags" Target="../tags/tag39.xml"/><Relationship Id="rId11" Type="http://schemas.openxmlformats.org/officeDocument/2006/relationships/slideMaster" Target="../slideMasters/slideMaster7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个栏目-3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" y="25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think-cell Slide" r:id="rId14" imgW="12700" imgH="12700" progId="TCLayout.ActiveDocument.1">
                  <p:embed/>
                </p:oleObj>
              </mc:Choice>
              <mc:Fallback>
                <p:oleObj name="think-cell Slide" r:id="rId14" imgW="12700" imgH="1270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" y="25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75" y="882015"/>
            <a:ext cx="11165539" cy="402714"/>
          </a:xfrm>
          <a:prstGeom prst="rect">
            <a:avLst/>
          </a:prstGeom>
        </p:spPr>
        <p:txBody>
          <a:bodyPr>
            <a:spAutoFit/>
          </a:bodyPr>
          <a:lstStyle>
            <a:lvl1pPr marL="230288" indent="-230288">
              <a:lnSpc>
                <a:spcPct val="125000"/>
              </a:lnSpc>
              <a:buFont typeface="Arial" panose="020B0604020202020204" pitchFamily="34" charset="0"/>
              <a:buChar char="•"/>
              <a:defRPr sz="18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75" y="1357214"/>
            <a:ext cx="11165539" cy="336735"/>
          </a:xfrm>
          <a:prstGeom prst="rect">
            <a:avLst/>
          </a:prstGeom>
        </p:spPr>
        <p:txBody>
          <a:bodyPr>
            <a:spAutoFit/>
          </a:bodyPr>
          <a:lstStyle>
            <a:lvl1pPr marL="539313" indent="-284473">
              <a:buFont typeface="Wingdings" panose="05000000000000000000" pitchFamily="2" charset="2"/>
              <a:buChar char="Ø"/>
              <a:defRPr sz="1867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7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2"/>
          <p:cNvSpPr>
            <a:spLocks noGrp="1"/>
          </p:cNvSpPr>
          <p:nvPr>
            <p:ph sz="quarter" idx="20"/>
            <p:custDataLst>
              <p:tags r:id="rId5"/>
            </p:custDataLst>
          </p:nvPr>
        </p:nvSpPr>
        <p:spPr>
          <a:xfrm>
            <a:off x="513983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5"/>
          <p:cNvSpPr>
            <a:spLocks noGrp="1"/>
          </p:cNvSpPr>
          <p:nvPr>
            <p:ph sz="quarter" idx="21"/>
            <p:custDataLst>
              <p:tags r:id="rId6"/>
            </p:custDataLst>
          </p:nvPr>
        </p:nvSpPr>
        <p:spPr>
          <a:xfrm>
            <a:off x="8055150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0" name="内容占位符 5"/>
          <p:cNvSpPr>
            <a:spLocks noGrp="1"/>
          </p:cNvSpPr>
          <p:nvPr>
            <p:ph sz="quarter" idx="23"/>
            <p:custDataLst>
              <p:tags r:id="rId7"/>
            </p:custDataLst>
          </p:nvPr>
        </p:nvSpPr>
        <p:spPr>
          <a:xfrm>
            <a:off x="4280139" y="2599201"/>
            <a:ext cx="3633231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24"/>
            <p:custDataLst>
              <p:tags r:id="rId8"/>
            </p:custDataLst>
          </p:nvPr>
        </p:nvSpPr>
        <p:spPr>
          <a:xfrm>
            <a:off x="513983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2" name="文本占位符 2"/>
          <p:cNvSpPr>
            <a:spLocks noGrp="1"/>
          </p:cNvSpPr>
          <p:nvPr>
            <p:ph type="body" idx="25"/>
            <p:custDataLst>
              <p:tags r:id="rId9"/>
            </p:custDataLst>
          </p:nvPr>
        </p:nvSpPr>
        <p:spPr>
          <a:xfrm>
            <a:off x="8055150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3" name="文本占位符 2"/>
          <p:cNvSpPr>
            <a:spLocks noGrp="1"/>
          </p:cNvSpPr>
          <p:nvPr>
            <p:ph type="body" idx="22"/>
            <p:custDataLst>
              <p:tags r:id="rId10"/>
            </p:custDataLst>
          </p:nvPr>
        </p:nvSpPr>
        <p:spPr>
          <a:xfrm>
            <a:off x="4280139" y="2185200"/>
            <a:ext cx="3633231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 defTabSz="742508" rtl="0" eaLnBrk="1" latinLnBrk="0" hangingPunct="1">
              <a:spcBef>
                <a:spcPct val="0"/>
              </a:spcBef>
              <a:buNone/>
              <a:defRPr lang="zh-CN" altLang="en-US" sz="1600" b="1" u="none" kern="1200" dirty="0" smtClean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70831" indent="0">
              <a:buNone/>
              <a:defRPr sz="1600" b="1"/>
            </a:lvl2pPr>
            <a:lvl3pPr marL="742508" indent="0">
              <a:buNone/>
              <a:defRPr sz="1467" b="1"/>
            </a:lvl3pPr>
            <a:lvl4pPr marL="1113339" indent="0">
              <a:buNone/>
              <a:defRPr sz="1333" b="1"/>
            </a:lvl4pPr>
            <a:lvl5pPr marL="1485016" indent="0">
              <a:buNone/>
              <a:defRPr sz="1333" b="1"/>
            </a:lvl5pPr>
            <a:lvl6pPr marL="1855847" indent="0">
              <a:buNone/>
              <a:defRPr sz="1333" b="1"/>
            </a:lvl6pPr>
            <a:lvl7pPr marL="2226678" indent="0">
              <a:buNone/>
              <a:defRPr sz="1333" b="1"/>
            </a:lvl7pPr>
            <a:lvl8pPr marL="2598355" indent="0">
              <a:buNone/>
              <a:defRPr sz="1333" b="1"/>
            </a:lvl8pPr>
            <a:lvl9pPr marL="2969186" indent="0">
              <a:buNone/>
              <a:defRPr sz="13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258355" y="183891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933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13975" y="6325205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370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619" y="6452891"/>
            <a:ext cx="768085" cy="36618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 defTabSz="1219139">
              <a:defRPr/>
            </a:pPr>
            <a:fld id="{47208D70-FFC5-44B9-BFFE-30404FDFFDF1}" type="slidenum">
              <a:rPr lang="zh-CN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l" defTabSz="1219139">
                <a:defRPr/>
              </a:pPr>
              <a:t>‹#›</a:t>
            </a:fld>
            <a:endParaRPr lang="zh-CN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1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栏目-2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1"/>
          <a:ext cx="158749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think-cell Slide" r:id="rId12" imgW="0" imgH="0" progId="TCLayout.ActiveDocument.1">
                  <p:embed/>
                </p:oleObj>
              </mc:Choice>
              <mc:Fallback>
                <p:oleObj name="think-cell Slide" r:id="rId12" imgW="0" imgH="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58749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69" y="882001"/>
            <a:ext cx="11165539" cy="346118"/>
          </a:xfrm>
          <a:prstGeom prst="rect">
            <a:avLst/>
          </a:prstGeom>
        </p:spPr>
        <p:txBody>
          <a:bodyPr>
            <a:spAutoFit/>
          </a:bodyPr>
          <a:lstStyle>
            <a:lvl1pPr marL="286166" indent="-286166">
              <a:lnSpc>
                <a:spcPct val="125000"/>
              </a:lnSpc>
              <a:buFont typeface="Arial" panose="020B0604020202090204" pitchFamily="34" charset="0"/>
              <a:buChar char="•"/>
              <a:defRPr sz="16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69" y="1357200"/>
            <a:ext cx="11165539" cy="314187"/>
          </a:xfrm>
          <a:prstGeom prst="rect">
            <a:avLst/>
          </a:prstGeom>
        </p:spPr>
        <p:txBody>
          <a:bodyPr>
            <a:spAutoFit/>
          </a:bodyPr>
          <a:lstStyle>
            <a:lvl1pPr marL="540160" indent="-284473">
              <a:buFont typeface="Wingdings" panose="05000000000000000000" pitchFamily="2" charset="2"/>
              <a:buChar char="Ø"/>
              <a:defRPr sz="1600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3"/>
          <p:cNvSpPr>
            <a:spLocks noGrp="1"/>
          </p:cNvSpPr>
          <p:nvPr>
            <p:ph sz="quarter" idx="16"/>
            <p:custDataLst>
              <p:tags r:id="rId5"/>
            </p:custDataLst>
          </p:nvPr>
        </p:nvSpPr>
        <p:spPr>
          <a:xfrm>
            <a:off x="513970" y="2599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3"/>
          <p:cNvSpPr>
            <a:spLocks noGrp="1"/>
          </p:cNvSpPr>
          <p:nvPr>
            <p:ph sz="quarter" idx="17"/>
            <p:custDataLst>
              <p:tags r:id="rId6"/>
            </p:custDataLst>
          </p:nvPr>
        </p:nvSpPr>
        <p:spPr>
          <a:xfrm>
            <a:off x="6185940" y="2608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258339" y="205200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20"/>
            <p:custDataLst>
              <p:tags r:id="rId8"/>
            </p:custDataLst>
          </p:nvPr>
        </p:nvSpPr>
        <p:spPr>
          <a:xfrm>
            <a:off x="513970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21"/>
            <p:custDataLst>
              <p:tags r:id="rId9"/>
            </p:custDataLst>
          </p:nvPr>
        </p:nvSpPr>
        <p:spPr>
          <a:xfrm>
            <a:off x="6198648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文本占位符 4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13969" y="6325200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3788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1303021" y="108874"/>
            <a:ext cx="11211036" cy="58858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521440" y="6495262"/>
            <a:ext cx="670560" cy="252281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kumimoji="1" lang="en-US" altLang="zh-CN" sz="800" b="1" smtClean="0">
                <a:solidFill>
                  <a:prstClr val="black"/>
                </a:solidFill>
                <a:latin typeface="Arial" panose="020B0604020202090204"/>
                <a:ea typeface="微软雅黑"/>
              </a:defRPr>
            </a:lvl1pPr>
          </a:lstStyle>
          <a:p>
            <a:pPr defTabSz="456342"/>
            <a:r>
              <a:rPr lang="en-US" altLang="zh-CN"/>
              <a:t>-</a:t>
            </a:r>
            <a:fld id="{5CEF9895-D930-423D-83BE-F6773CF9B425}" type="slidenum">
              <a:rPr smtClean="0"/>
              <a:pPr defTabSz="456342"/>
              <a:t>‹#›</a:t>
            </a:fld>
            <a:r>
              <a:t>-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085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9011840" y="63762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1">
                <a:solidFill>
                  <a:srgbClr val="002060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fld id="{FB4CACAA-3B2D-4A20-B512-17AA84E4333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67" y="164637"/>
            <a:ext cx="11165540" cy="432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37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DF71FC-3D06-450A-BC77-DE244509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-21940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5021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91477" y="-5739"/>
            <a:ext cx="10972800" cy="849577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734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21229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35626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FA8665C-A55A-4ACC-B19F-E221C63A770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2B0FFAD-7BF2-499A-ADA2-8CC7059AD4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1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97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2993" y="57147"/>
            <a:ext cx="10515600" cy="687611"/>
          </a:xfr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530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072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86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349290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294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FA8665C-A55A-4ACC-B19F-E221C63A770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2B0FFAD-7BF2-499A-ADA2-8CC7059AD4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1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83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81106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63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  <a:sym typeface="Source Han Sans CN Norm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defTabSz="548589">
              <a:defRPr/>
            </a:pPr>
            <a:endParaRPr kumimoji="1" lang="zh-CN" altLang="en-US">
              <a:solidFill>
                <a:prstClr val="black"/>
              </a:solidFill>
              <a:sym typeface="Source Han Sans CN Normal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619" y="6452891"/>
            <a:ext cx="768085" cy="36618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 defTabSz="1219139">
              <a:defRPr/>
            </a:pPr>
            <a:fld id="{47208D70-FFC5-44B9-BFFE-30404FDFFDF1}" type="slidenum">
              <a:rPr lang="zh-CN" altLang="en-US" smtClean="0">
                <a:solidFill>
                  <a:prstClr val="black">
                    <a:lumMod val="75000"/>
                    <a:lumOff val="25000"/>
                  </a:prstClr>
                </a:solidFill>
                <a:sym typeface="Source Han Sans CN Normal"/>
              </a:rPr>
              <a:pPr algn="l" defTabSz="1219139">
                <a:defRPr/>
              </a:pPr>
              <a:t>‹#›</a:t>
            </a:fld>
            <a:endParaRPr lang="zh-CN" altLang="en-US">
              <a:solidFill>
                <a:prstClr val="black">
                  <a:lumMod val="75000"/>
                  <a:lumOff val="25000"/>
                </a:prst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4277800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栏目-2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1"/>
          <a:ext cx="158749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think-cell Slide" r:id="rId12" imgW="0" imgH="0" progId="TCLayout.ActiveDocument.1">
                  <p:embed/>
                </p:oleObj>
              </mc:Choice>
              <mc:Fallback>
                <p:oleObj name="think-cell Slide" r:id="rId12" imgW="0" imgH="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58749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13969" y="882001"/>
            <a:ext cx="11165539" cy="346118"/>
          </a:xfrm>
          <a:prstGeom prst="rect">
            <a:avLst/>
          </a:prstGeom>
        </p:spPr>
        <p:txBody>
          <a:bodyPr>
            <a:spAutoFit/>
          </a:bodyPr>
          <a:lstStyle>
            <a:lvl1pPr marL="286166" indent="-286166">
              <a:lnSpc>
                <a:spcPct val="125000"/>
              </a:lnSpc>
              <a:buFont typeface="Arial" panose="020B0604020202090204" pitchFamily="34" charset="0"/>
              <a:buChar char="•"/>
              <a:defRPr sz="16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>
          <a:xfrm>
            <a:off x="513969" y="1357200"/>
            <a:ext cx="11165539" cy="314187"/>
          </a:xfrm>
          <a:prstGeom prst="rect">
            <a:avLst/>
          </a:prstGeom>
        </p:spPr>
        <p:txBody>
          <a:bodyPr>
            <a:spAutoFit/>
          </a:bodyPr>
          <a:lstStyle>
            <a:lvl1pPr marL="540160" indent="-284473">
              <a:buFont typeface="Wingdings" panose="05000000000000000000" pitchFamily="2" charset="2"/>
              <a:buChar char="Ø"/>
              <a:defRPr sz="1600" b="0" i="0">
                <a:latin typeface="+mn-lt"/>
                <a:ea typeface="华文细黑" panose="02010600040101010101" pitchFamily="2" charset="-122"/>
              </a:defRPr>
            </a:lvl1pPr>
            <a:lvl2pPr marL="557093" indent="-185415">
              <a:buFont typeface="Wingdings" panose="05000000000000000000" pitchFamily="2" charset="2"/>
              <a:buChar char="è"/>
              <a:defRPr sz="146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内容占位符 3"/>
          <p:cNvSpPr>
            <a:spLocks noGrp="1"/>
          </p:cNvSpPr>
          <p:nvPr>
            <p:ph sz="quarter" idx="16"/>
            <p:custDataLst>
              <p:tags r:id="rId5"/>
            </p:custDataLst>
          </p:nvPr>
        </p:nvSpPr>
        <p:spPr>
          <a:xfrm>
            <a:off x="513970" y="2599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内容占位符 3"/>
          <p:cNvSpPr>
            <a:spLocks noGrp="1"/>
          </p:cNvSpPr>
          <p:nvPr>
            <p:ph sz="quarter" idx="17"/>
            <p:custDataLst>
              <p:tags r:id="rId6"/>
            </p:custDataLst>
          </p:nvPr>
        </p:nvSpPr>
        <p:spPr>
          <a:xfrm>
            <a:off x="6185940" y="2608200"/>
            <a:ext cx="5494153" cy="37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latin typeface="+mn-lt"/>
                <a:ea typeface="华文细黑" panose="02010600040101010101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258339" y="205200"/>
            <a:ext cx="10412308" cy="460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20"/>
            <p:custDataLst>
              <p:tags r:id="rId8"/>
            </p:custDataLst>
          </p:nvPr>
        </p:nvSpPr>
        <p:spPr>
          <a:xfrm>
            <a:off x="513970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21"/>
            <p:custDataLst>
              <p:tags r:id="rId9"/>
            </p:custDataLst>
          </p:nvPr>
        </p:nvSpPr>
        <p:spPr>
          <a:xfrm>
            <a:off x="6198648" y="2185200"/>
            <a:ext cx="5494153" cy="3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文本占位符 4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13969" y="6325200"/>
            <a:ext cx="11165539" cy="19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i="0">
                <a:latin typeface="+mn-lt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244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2993" y="57147"/>
            <a:ext cx="10515600" cy="687611"/>
          </a:xfr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32908"/>
            <a:fld id="{D5211B98-C0CC-452C-A383-C8CAD2359D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2908"/>
              <a:t>2023/5/26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329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37141"/>
            <a:fld id="{871D5953-44DA-40F7-A29D-DDA0CF39EA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71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51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1303021" y="108874"/>
            <a:ext cx="11211036" cy="58858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521440" y="6495262"/>
            <a:ext cx="670560" cy="252281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kumimoji="1" lang="en-US" altLang="zh-CN" sz="800" b="1" smtClean="0">
                <a:solidFill>
                  <a:prstClr val="black"/>
                </a:solidFill>
                <a:latin typeface="Arial" panose="020B0604020202090204"/>
                <a:ea typeface="微软雅黑"/>
              </a:defRPr>
            </a:lvl1pPr>
          </a:lstStyle>
          <a:p>
            <a:pPr defTabSz="456342"/>
            <a:r>
              <a:rPr lang="en-US" altLang="zh-CN"/>
              <a:t>-</a:t>
            </a:r>
            <a:fld id="{5CEF9895-D930-423D-83BE-F6773CF9B425}" type="slidenum">
              <a:rPr smtClean="0"/>
              <a:pPr defTabSz="456342"/>
              <a:t>‹#›</a:t>
            </a:fld>
            <a:r>
              <a:t>-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050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DF71FC-3D06-450A-BC77-DE244509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67" y="-21940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9170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16846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kumimoji="0" sz="6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Han Sans CN Regular"/>
                <a:sym typeface="Source Han Sans CN Regular"/>
              </a:endParaRPr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71014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66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91477" y="-5739"/>
            <a:ext cx="10972800" cy="849577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>
            <a:lvl1pPr>
              <a:defRPr lang="zh-CN" altLang="en-US"/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3977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31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30820CF-B880-4189-942D-D702A7CBA730}" type="datetimeFigureOut">
              <a:rPr lang="zh-CN" altLang="en-US" smtClean="0"/>
              <a:pPr/>
              <a:t>2023/5/26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9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" y="1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think-cell Slide" r:id="rId8" imgW="9525" imgH="9525" progId="TCLayout.ActiveDocument.1">
                  <p:embed/>
                </p:oleObj>
              </mc:Choice>
              <mc:Fallback>
                <p:oleObj name="think-cell Slide" r:id="rId8" imgW="9525" imgH="9525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1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25419" y="149642"/>
            <a:ext cx="9767125" cy="422861"/>
          </a:xfrm>
          <a:prstGeom prst="rect">
            <a:avLst/>
          </a:prstGeom>
        </p:spPr>
        <p:txBody>
          <a:bodyPr vert="horz" lIns="77396" tIns="38691" rIns="77396" bIns="38691" rtlCol="0" anchor="t">
            <a:noAutofit/>
          </a:bodyPr>
          <a:lstStyle>
            <a:lvl1pPr>
              <a:defRPr lang="zh-CN" altLang="en-US" sz="2933" b="0" i="0" dirty="0"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279402" y="825501"/>
            <a:ext cx="11634788" cy="3859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>
          <a:xfrm>
            <a:off x="279402" y="1270563"/>
            <a:ext cx="11634788" cy="324359"/>
          </a:xfrm>
          <a:prstGeom prst="rect">
            <a:avLst/>
          </a:prstGeom>
        </p:spPr>
        <p:txBody>
          <a:bodyPr>
            <a:spAutoFit/>
          </a:bodyPr>
          <a:lstStyle>
            <a:lvl1pPr marL="538467" indent="-228594">
              <a:lnSpc>
                <a:spcPct val="100000"/>
              </a:lnSpc>
              <a:buFont typeface="Wingdings" panose="05000000000000000000" pitchFamily="2" charset="2"/>
              <a:buChar char="è"/>
              <a:defRPr sz="1600"/>
            </a:lvl1pPr>
            <a:lvl2pPr marL="685783" indent="-228594">
              <a:buFont typeface="Wingdings" panose="05000000000000000000" pitchFamily="2" charset="2"/>
              <a:buChar char="è"/>
              <a:defRPr sz="18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15"/>
            <p:custDataLst>
              <p:tags r:id="rId6"/>
            </p:custDataLst>
          </p:nvPr>
        </p:nvSpPr>
        <p:spPr>
          <a:xfrm>
            <a:off x="279401" y="6392881"/>
            <a:ext cx="9785351" cy="3097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4173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D36242-5F15-EEBE-B083-C466CBF14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652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lang="zh-CN" altLang="en-US" sz="5400" b="1" kern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algn="ctr" defTabSz="456641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3482173-E474-64B2-6BE1-F48B4FB58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0832"/>
            <a:ext cx="9144000" cy="4565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B1F80E-80CB-37CF-F121-79152486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3FAB0-5D41-4700-929E-FA0387B9743D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C759D6-C627-C664-F890-E0E3AACA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6599200-7DF4-AF66-6E3F-60F9FC27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C6686-5447-4067-908C-5B51AD2184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6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9011840" y="6376255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1">
                <a:solidFill>
                  <a:srgbClr val="002060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fld id="{FB4CACAA-3B2D-4A20-B512-17AA84E4333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67" y="164637"/>
            <a:ext cx="11165540" cy="432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190103" y="6485748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061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6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64188" y="676876"/>
            <a:ext cx="10473952" cy="0"/>
          </a:xfrm>
          <a:prstGeom prst="line">
            <a:avLst/>
          </a:prstGeom>
          <a:ln w="57150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420803" y="125009"/>
            <a:ext cx="593704" cy="591936"/>
            <a:chOff x="438194" y="470976"/>
            <a:chExt cx="1187407" cy="1183872"/>
          </a:xfrm>
        </p:grpSpPr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8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9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</p:grp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EF51E6AE-8AB1-4E2D-A372-AEFD273C2C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8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46B7EF-DBED-4E4B-B7E0-B0706018AE85}"/>
              </a:ext>
            </a:extLst>
          </p:cNvPr>
          <p:cNvGrpSpPr/>
          <p:nvPr userDrawn="1"/>
        </p:nvGrpSpPr>
        <p:grpSpPr>
          <a:xfrm>
            <a:off x="11129443" y="194721"/>
            <a:ext cx="593704" cy="591936"/>
            <a:chOff x="438194" y="470976"/>
            <a:chExt cx="1187407" cy="1183872"/>
          </a:xfrm>
        </p:grpSpPr>
        <p:sp>
          <p:nvSpPr>
            <p:cNvPr id="5" name="形状">
              <a:extLst>
                <a:ext uri="{FF2B5EF4-FFF2-40B4-BE49-F238E27FC236}">
                  <a16:creationId xmlns:a16="http://schemas.microsoft.com/office/drawing/2014/main" xmlns="" id="{40CCFD11-4C21-9D43-A691-381924B7B185}"/>
                </a:ext>
              </a:extLst>
            </p:cNvPr>
            <p:cNvSpPr/>
            <p:nvPr/>
          </p:nvSpPr>
          <p:spPr>
            <a:xfrm>
              <a:off x="647911" y="1181999"/>
              <a:ext cx="767873" cy="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" y="21600"/>
                  </a:moveTo>
                  <a:lnTo>
                    <a:pt x="21405" y="21600"/>
                  </a:lnTo>
                  <a:cubicBezTo>
                    <a:pt x="21431" y="18873"/>
                    <a:pt x="21458" y="16255"/>
                    <a:pt x="21481" y="13527"/>
                  </a:cubicBezTo>
                  <a:cubicBezTo>
                    <a:pt x="21524" y="9055"/>
                    <a:pt x="21565" y="4582"/>
                    <a:pt x="21600" y="0"/>
                  </a:cubicBezTo>
                  <a:lnTo>
                    <a:pt x="0" y="0"/>
                  </a:lnTo>
                  <a:cubicBezTo>
                    <a:pt x="38" y="4582"/>
                    <a:pt x="78" y="9055"/>
                    <a:pt x="119" y="13527"/>
                  </a:cubicBezTo>
                  <a:cubicBezTo>
                    <a:pt x="142" y="16255"/>
                    <a:pt x="169" y="18873"/>
                    <a:pt x="195" y="216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6" name="形状">
              <a:extLst>
                <a:ext uri="{FF2B5EF4-FFF2-40B4-BE49-F238E27FC236}">
                  <a16:creationId xmlns:a16="http://schemas.microsoft.com/office/drawing/2014/main" xmlns="" id="{D0857818-E0CB-204F-A8D8-047F445489B7}"/>
                </a:ext>
              </a:extLst>
            </p:cNvPr>
            <p:cNvSpPr/>
            <p:nvPr/>
          </p:nvSpPr>
          <p:spPr>
            <a:xfrm>
              <a:off x="548097" y="921751"/>
              <a:ext cx="283387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17292"/>
                  </a:moveTo>
                  <a:cubicBezTo>
                    <a:pt x="14544" y="17596"/>
                    <a:pt x="13450" y="17747"/>
                    <a:pt x="11804" y="17747"/>
                  </a:cubicBezTo>
                  <a:lnTo>
                    <a:pt x="0" y="17747"/>
                  </a:lnTo>
                  <a:cubicBezTo>
                    <a:pt x="87" y="18981"/>
                    <a:pt x="228" y="20265"/>
                    <a:pt x="417" y="21600"/>
                  </a:cubicBezTo>
                  <a:lnTo>
                    <a:pt x="12820" y="21600"/>
                  </a:lnTo>
                  <a:cubicBezTo>
                    <a:pt x="14552" y="21600"/>
                    <a:pt x="15844" y="21549"/>
                    <a:pt x="16702" y="21408"/>
                  </a:cubicBezTo>
                  <a:cubicBezTo>
                    <a:pt x="18458" y="21125"/>
                    <a:pt x="19773" y="20215"/>
                    <a:pt x="20655" y="18758"/>
                  </a:cubicBezTo>
                  <a:cubicBezTo>
                    <a:pt x="21285" y="17717"/>
                    <a:pt x="21600" y="16534"/>
                    <a:pt x="21600" y="15219"/>
                  </a:cubicBezTo>
                  <a:cubicBezTo>
                    <a:pt x="21600" y="14026"/>
                    <a:pt x="21372" y="12924"/>
                    <a:pt x="20891" y="11892"/>
                  </a:cubicBezTo>
                  <a:cubicBezTo>
                    <a:pt x="20293" y="10588"/>
                    <a:pt x="19175" y="9698"/>
                    <a:pt x="17584" y="9172"/>
                  </a:cubicBezTo>
                  <a:cubicBezTo>
                    <a:pt x="16678" y="8869"/>
                    <a:pt x="15308" y="8717"/>
                    <a:pt x="13458" y="8717"/>
                  </a:cubicBezTo>
                  <a:lnTo>
                    <a:pt x="9347" y="8717"/>
                  </a:lnTo>
                  <a:cubicBezTo>
                    <a:pt x="8016" y="8717"/>
                    <a:pt x="7071" y="8585"/>
                    <a:pt x="6512" y="8322"/>
                  </a:cubicBezTo>
                  <a:cubicBezTo>
                    <a:pt x="5654" y="7979"/>
                    <a:pt x="5229" y="7291"/>
                    <a:pt x="5229" y="6249"/>
                  </a:cubicBezTo>
                  <a:cubicBezTo>
                    <a:pt x="5229" y="5016"/>
                    <a:pt x="5733" y="4278"/>
                    <a:pt x="6749" y="4045"/>
                  </a:cubicBezTo>
                  <a:cubicBezTo>
                    <a:pt x="7245" y="3934"/>
                    <a:pt x="8245" y="3873"/>
                    <a:pt x="9757" y="3853"/>
                  </a:cubicBezTo>
                  <a:lnTo>
                    <a:pt x="19757" y="3853"/>
                  </a:lnTo>
                  <a:lnTo>
                    <a:pt x="21332" y="0"/>
                  </a:lnTo>
                  <a:lnTo>
                    <a:pt x="9095" y="0"/>
                  </a:lnTo>
                  <a:cubicBezTo>
                    <a:pt x="7764" y="0"/>
                    <a:pt x="6764" y="20"/>
                    <a:pt x="6087" y="91"/>
                  </a:cubicBezTo>
                  <a:cubicBezTo>
                    <a:pt x="4111" y="303"/>
                    <a:pt x="2662" y="1021"/>
                    <a:pt x="1764" y="2235"/>
                  </a:cubicBezTo>
                  <a:cubicBezTo>
                    <a:pt x="835" y="3479"/>
                    <a:pt x="378" y="4874"/>
                    <a:pt x="378" y="6381"/>
                  </a:cubicBezTo>
                  <a:cubicBezTo>
                    <a:pt x="378" y="7352"/>
                    <a:pt x="575" y="8262"/>
                    <a:pt x="969" y="9101"/>
                  </a:cubicBezTo>
                  <a:cubicBezTo>
                    <a:pt x="1362" y="9951"/>
                    <a:pt x="1914" y="10648"/>
                    <a:pt x="2606" y="11215"/>
                  </a:cubicBezTo>
                  <a:cubicBezTo>
                    <a:pt x="3733" y="12104"/>
                    <a:pt x="5567" y="12539"/>
                    <a:pt x="8119" y="12539"/>
                  </a:cubicBezTo>
                  <a:lnTo>
                    <a:pt x="12379" y="12539"/>
                  </a:lnTo>
                  <a:cubicBezTo>
                    <a:pt x="13529" y="12539"/>
                    <a:pt x="14355" y="12691"/>
                    <a:pt x="14875" y="12964"/>
                  </a:cubicBezTo>
                  <a:cubicBezTo>
                    <a:pt x="15796" y="13449"/>
                    <a:pt x="16261" y="14198"/>
                    <a:pt x="16261" y="15249"/>
                  </a:cubicBezTo>
                  <a:cubicBezTo>
                    <a:pt x="16261" y="16160"/>
                    <a:pt x="15867" y="16847"/>
                    <a:pt x="15080" y="1729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7" name="形状">
              <a:extLst>
                <a:ext uri="{FF2B5EF4-FFF2-40B4-BE49-F238E27FC236}">
                  <a16:creationId xmlns:a16="http://schemas.microsoft.com/office/drawing/2014/main" xmlns="" id="{07314B5E-1AC1-6648-A7DA-44D698E97DF9}"/>
                </a:ext>
              </a:extLst>
            </p:cNvPr>
            <p:cNvSpPr/>
            <p:nvPr/>
          </p:nvSpPr>
          <p:spPr>
            <a:xfrm>
              <a:off x="1167490" y="921751"/>
              <a:ext cx="64618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958" y="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0" name="形状">
              <a:extLst>
                <a:ext uri="{FF2B5EF4-FFF2-40B4-BE49-F238E27FC236}">
                  <a16:creationId xmlns:a16="http://schemas.microsoft.com/office/drawing/2014/main" xmlns="" id="{3539A0F9-A760-FD4F-8987-ABE5C554E54C}"/>
                </a:ext>
              </a:extLst>
            </p:cNvPr>
            <p:cNvSpPr/>
            <p:nvPr/>
          </p:nvSpPr>
          <p:spPr>
            <a:xfrm>
              <a:off x="1265482" y="921751"/>
              <a:ext cx="246925" cy="22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6" y="900"/>
                  </a:moveTo>
                  <a:cubicBezTo>
                    <a:pt x="4423" y="1507"/>
                    <a:pt x="3075" y="2467"/>
                    <a:pt x="2071" y="3792"/>
                  </a:cubicBezTo>
                  <a:cubicBezTo>
                    <a:pt x="687" y="5602"/>
                    <a:pt x="0" y="7958"/>
                    <a:pt x="0" y="10851"/>
                  </a:cubicBezTo>
                  <a:cubicBezTo>
                    <a:pt x="0" y="13278"/>
                    <a:pt x="443" y="15300"/>
                    <a:pt x="1357" y="16938"/>
                  </a:cubicBezTo>
                  <a:cubicBezTo>
                    <a:pt x="2723" y="19385"/>
                    <a:pt x="5056" y="20862"/>
                    <a:pt x="8313" y="21378"/>
                  </a:cubicBezTo>
                  <a:cubicBezTo>
                    <a:pt x="9244" y="21529"/>
                    <a:pt x="10583" y="21600"/>
                    <a:pt x="12329" y="21600"/>
                  </a:cubicBezTo>
                  <a:lnTo>
                    <a:pt x="21139" y="21600"/>
                  </a:lnTo>
                  <a:cubicBezTo>
                    <a:pt x="21365" y="20387"/>
                    <a:pt x="21519" y="19092"/>
                    <a:pt x="21600" y="17747"/>
                  </a:cubicBezTo>
                  <a:lnTo>
                    <a:pt x="13577" y="17747"/>
                  </a:lnTo>
                  <a:cubicBezTo>
                    <a:pt x="11325" y="17747"/>
                    <a:pt x="9660" y="17403"/>
                    <a:pt x="8602" y="16716"/>
                  </a:cubicBezTo>
                  <a:cubicBezTo>
                    <a:pt x="7091" y="15725"/>
                    <a:pt x="6214" y="13793"/>
                    <a:pt x="6214" y="10588"/>
                  </a:cubicBezTo>
                  <a:cubicBezTo>
                    <a:pt x="6214" y="8221"/>
                    <a:pt x="6829" y="6421"/>
                    <a:pt x="7815" y="5501"/>
                  </a:cubicBezTo>
                  <a:cubicBezTo>
                    <a:pt x="8982" y="4409"/>
                    <a:pt x="10818" y="3853"/>
                    <a:pt x="13342" y="3853"/>
                  </a:cubicBezTo>
                  <a:lnTo>
                    <a:pt x="20714" y="3853"/>
                  </a:lnTo>
                  <a:cubicBezTo>
                    <a:pt x="20478" y="2558"/>
                    <a:pt x="20135" y="1274"/>
                    <a:pt x="19818" y="0"/>
                  </a:cubicBezTo>
                  <a:lnTo>
                    <a:pt x="12609" y="0"/>
                  </a:lnTo>
                  <a:cubicBezTo>
                    <a:pt x="9959" y="0"/>
                    <a:pt x="7788" y="303"/>
                    <a:pt x="6106" y="90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1" name="形状">
              <a:extLst>
                <a:ext uri="{FF2B5EF4-FFF2-40B4-BE49-F238E27FC236}">
                  <a16:creationId xmlns:a16="http://schemas.microsoft.com/office/drawing/2014/main" xmlns="" id="{7653DE3F-C53B-0B44-BF1F-F103755EF6D8}"/>
                </a:ext>
              </a:extLst>
            </p:cNvPr>
            <p:cNvSpPr/>
            <p:nvPr/>
          </p:nvSpPr>
          <p:spPr>
            <a:xfrm>
              <a:off x="826118" y="922660"/>
              <a:ext cx="322128" cy="21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21600"/>
                  </a:moveTo>
                  <a:lnTo>
                    <a:pt x="21600" y="21600"/>
                  </a:lnTo>
                  <a:lnTo>
                    <a:pt x="16399" y="8148"/>
                  </a:lnTo>
                  <a:lnTo>
                    <a:pt x="13265" y="0"/>
                  </a:lnTo>
                  <a:lnTo>
                    <a:pt x="8342" y="0"/>
                  </a:lnTo>
                  <a:lnTo>
                    <a:pt x="0" y="21600"/>
                  </a:lnTo>
                  <a:lnTo>
                    <a:pt x="5013" y="21600"/>
                  </a:lnTo>
                  <a:lnTo>
                    <a:pt x="6782" y="16613"/>
                  </a:lnTo>
                  <a:lnTo>
                    <a:pt x="13293" y="16613"/>
                  </a:lnTo>
                  <a:lnTo>
                    <a:pt x="11934" y="12768"/>
                  </a:lnTo>
                  <a:lnTo>
                    <a:pt x="8148" y="12768"/>
                  </a:lnTo>
                  <a:lnTo>
                    <a:pt x="10817" y="5211"/>
                  </a:lnTo>
                  <a:lnTo>
                    <a:pt x="13147" y="11840"/>
                  </a:lnTo>
                  <a:lnTo>
                    <a:pt x="16094" y="20193"/>
                  </a:lnTo>
                  <a:lnTo>
                    <a:pt x="16087" y="20203"/>
                  </a:lnTo>
                  <a:lnTo>
                    <a:pt x="16587" y="21600"/>
                  </a:ln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2" name="形状">
              <a:extLst>
                <a:ext uri="{FF2B5EF4-FFF2-40B4-BE49-F238E27FC236}">
                  <a16:creationId xmlns:a16="http://schemas.microsoft.com/office/drawing/2014/main" xmlns="" id="{CB515202-DF55-5D4D-87DE-61C2A673C831}"/>
                </a:ext>
              </a:extLst>
            </p:cNvPr>
            <p:cNvSpPr/>
            <p:nvPr/>
          </p:nvSpPr>
          <p:spPr>
            <a:xfrm>
              <a:off x="438194" y="470976"/>
              <a:ext cx="1046411" cy="72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9653" extrusionOk="0">
                  <a:moveTo>
                    <a:pt x="1540" y="19142"/>
                  </a:moveTo>
                  <a:cubicBezTo>
                    <a:pt x="685" y="13813"/>
                    <a:pt x="1862" y="8035"/>
                    <a:pt x="5178" y="4290"/>
                  </a:cubicBezTo>
                  <a:cubicBezTo>
                    <a:pt x="9747" y="-871"/>
                    <a:pt x="16511" y="-195"/>
                    <a:pt x="20469" y="5729"/>
                  </a:cubicBezTo>
                  <a:lnTo>
                    <a:pt x="21060" y="5729"/>
                  </a:lnTo>
                  <a:cubicBezTo>
                    <a:pt x="16825" y="-1058"/>
                    <a:pt x="9306" y="-1941"/>
                    <a:pt x="4260" y="3757"/>
                  </a:cubicBezTo>
                  <a:cubicBezTo>
                    <a:pt x="868" y="7588"/>
                    <a:pt x="-540" y="13417"/>
                    <a:pt x="186" y="18885"/>
                  </a:cubicBezTo>
                  <a:cubicBezTo>
                    <a:pt x="194" y="18960"/>
                    <a:pt x="205" y="19019"/>
                    <a:pt x="215" y="19092"/>
                  </a:cubicBezTo>
                  <a:cubicBezTo>
                    <a:pt x="221" y="19139"/>
                    <a:pt x="230" y="19173"/>
                    <a:pt x="252" y="19209"/>
                  </a:cubicBezTo>
                  <a:cubicBezTo>
                    <a:pt x="273" y="19243"/>
                    <a:pt x="300" y="19257"/>
                    <a:pt x="319" y="19265"/>
                  </a:cubicBezTo>
                  <a:cubicBezTo>
                    <a:pt x="352" y="19279"/>
                    <a:pt x="411" y="19304"/>
                    <a:pt x="440" y="19315"/>
                  </a:cubicBezTo>
                  <a:cubicBezTo>
                    <a:pt x="646" y="19391"/>
                    <a:pt x="1047" y="19533"/>
                    <a:pt x="1251" y="19598"/>
                  </a:cubicBezTo>
                  <a:cubicBezTo>
                    <a:pt x="1324" y="19620"/>
                    <a:pt x="1374" y="19634"/>
                    <a:pt x="1438" y="19645"/>
                  </a:cubicBezTo>
                  <a:cubicBezTo>
                    <a:pt x="1500" y="19659"/>
                    <a:pt x="1573" y="19656"/>
                    <a:pt x="1588" y="19631"/>
                  </a:cubicBezTo>
                  <a:cubicBezTo>
                    <a:pt x="1600" y="19611"/>
                    <a:pt x="1598" y="19544"/>
                    <a:pt x="1586" y="19455"/>
                  </a:cubicBezTo>
                  <a:cubicBezTo>
                    <a:pt x="1569" y="19332"/>
                    <a:pt x="1561" y="19268"/>
                    <a:pt x="1540" y="1914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  <p:sp>
          <p:nvSpPr>
            <p:cNvPr id="13" name="形状">
              <a:extLst>
                <a:ext uri="{FF2B5EF4-FFF2-40B4-BE49-F238E27FC236}">
                  <a16:creationId xmlns:a16="http://schemas.microsoft.com/office/drawing/2014/main" xmlns="" id="{4CC0F2BC-603E-0647-A01D-E85C88EFED11}"/>
                </a:ext>
              </a:extLst>
            </p:cNvPr>
            <p:cNvSpPr/>
            <p:nvPr/>
          </p:nvSpPr>
          <p:spPr>
            <a:xfrm>
              <a:off x="547185" y="903511"/>
              <a:ext cx="1078416" cy="75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0202" extrusionOk="0">
                  <a:moveTo>
                    <a:pt x="20317" y="815"/>
                  </a:moveTo>
                  <a:cubicBezTo>
                    <a:pt x="20305" y="738"/>
                    <a:pt x="20297" y="690"/>
                    <a:pt x="20278" y="613"/>
                  </a:cubicBezTo>
                  <a:cubicBezTo>
                    <a:pt x="20270" y="580"/>
                    <a:pt x="20254" y="544"/>
                    <a:pt x="20234" y="516"/>
                  </a:cubicBezTo>
                  <a:cubicBezTo>
                    <a:pt x="20221" y="494"/>
                    <a:pt x="20187" y="469"/>
                    <a:pt x="20169" y="458"/>
                  </a:cubicBezTo>
                  <a:cubicBezTo>
                    <a:pt x="20144" y="441"/>
                    <a:pt x="20088" y="422"/>
                    <a:pt x="20061" y="411"/>
                  </a:cubicBezTo>
                  <a:cubicBezTo>
                    <a:pt x="19816" y="319"/>
                    <a:pt x="19384" y="167"/>
                    <a:pt x="19111" y="70"/>
                  </a:cubicBezTo>
                  <a:cubicBezTo>
                    <a:pt x="19074" y="56"/>
                    <a:pt x="18983" y="23"/>
                    <a:pt x="18946" y="12"/>
                  </a:cubicBezTo>
                  <a:cubicBezTo>
                    <a:pt x="18932" y="7"/>
                    <a:pt x="18884" y="-10"/>
                    <a:pt x="18869" y="9"/>
                  </a:cubicBezTo>
                  <a:cubicBezTo>
                    <a:pt x="18855" y="29"/>
                    <a:pt x="18855" y="54"/>
                    <a:pt x="18863" y="95"/>
                  </a:cubicBezTo>
                  <a:cubicBezTo>
                    <a:pt x="18875" y="148"/>
                    <a:pt x="18886" y="200"/>
                    <a:pt x="18898" y="256"/>
                  </a:cubicBezTo>
                  <a:cubicBezTo>
                    <a:pt x="20540" y="7966"/>
                    <a:pt x="17464" y="16117"/>
                    <a:pt x="11981" y="18517"/>
                  </a:cubicBezTo>
                  <a:cubicBezTo>
                    <a:pt x="7671" y="20405"/>
                    <a:pt x="3146" y="18176"/>
                    <a:pt x="553" y="13412"/>
                  </a:cubicBezTo>
                  <a:lnTo>
                    <a:pt x="0" y="13412"/>
                  </a:lnTo>
                  <a:cubicBezTo>
                    <a:pt x="2747" y="18935"/>
                    <a:pt x="7817" y="21590"/>
                    <a:pt x="12638" y="19478"/>
                  </a:cubicBezTo>
                  <a:cubicBezTo>
                    <a:pt x="18310" y="16994"/>
                    <a:pt x="21600" y="8816"/>
                    <a:pt x="20317" y="815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68460">
                <a:lnSpc>
                  <a:spcPct val="93000"/>
                </a:lnSpc>
                <a:spcBef>
                  <a:spcPts val="0"/>
                </a:spcBef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75"/>
            </a:p>
          </p:txBody>
        </p:sp>
      </p:grpSp>
    </p:spTree>
    <p:extLst>
      <p:ext uri="{BB962C8B-B14F-4D97-AF65-F5344CB8AC3E}">
        <p14:creationId xmlns:p14="http://schemas.microsoft.com/office/powerpoint/2010/main" val="33727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.vml"/><Relationship Id="rId1" Type="http://schemas.openxmlformats.org/officeDocument/2006/relationships/theme" Target="../theme/theme2.xml"/><Relationship Id="rId6" Type="http://schemas.openxmlformats.org/officeDocument/2006/relationships/oleObject" Target="../embeddings/oleObject3.bin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vmlDrawing" Target="../drawings/vmlDrawing4.v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2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ags" Target="../tags/tag3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ags" Target="../tags/tag33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tags" Target="../tags/tag32.xml"/><Relationship Id="rId4" Type="http://schemas.openxmlformats.org/officeDocument/2006/relationships/slideLayout" Target="../slideLayouts/slideLayout32.xml"/><Relationship Id="rId9" Type="http://schemas.openxmlformats.org/officeDocument/2006/relationships/vmlDrawing" Target="../drawings/vmlDrawing6.v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2993" y="1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836716"/>
            <a:ext cx="10515600" cy="5340251"/>
          </a:xfrm>
          <a:prstGeom prst="rect">
            <a:avLst/>
          </a:prstGeom>
        </p:spPr>
        <p:txBody>
          <a:bodyPr vert="horz" lIns="77396" tIns="38691" rIns="77396" bIns="38691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77396" tIns="38691" rIns="77396" bIns="38691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2908"/>
            <a:fld id="{D5211B98-C0CC-452C-A383-C8CAD2359D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2908"/>
              <a:t>2023/5/26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20"/>
            <a:ext cx="4114800" cy="365125"/>
          </a:xfrm>
          <a:prstGeom prst="rect">
            <a:avLst/>
          </a:prstGeom>
        </p:spPr>
        <p:txBody>
          <a:bodyPr vert="horz" lIns="77396" tIns="38691" rIns="77396" bIns="38691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290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24"/>
            <a:ext cx="2743200" cy="365125"/>
          </a:xfrm>
          <a:prstGeom prst="rect">
            <a:avLst/>
          </a:prstGeom>
        </p:spPr>
        <p:txBody>
          <a:bodyPr vert="horz" lIns="77674" tIns="38835" rIns="77674" bIns="3883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7141"/>
            <a:fld id="{871D5953-44DA-40F7-A29D-DDA0CF39EA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371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54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4569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10172838" y="6464914"/>
            <a:ext cx="1595255" cy="275252"/>
          </a:xfrm>
          <a:prstGeom prst="rect">
            <a:avLst/>
          </a:prstGeom>
          <a:noFill/>
        </p:spPr>
        <p:txBody>
          <a:bodyPr wrap="square" lIns="89733" tIns="44855" rIns="89733" bIns="44855" rtlCol="0">
            <a:spAutoFit/>
          </a:bodyPr>
          <a:lstStyle/>
          <a:p>
            <a:pPr algn="r" defTabSz="905911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5911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1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115" r:id="rId3"/>
    <p:sldLayoutId id="2147484054" r:id="rId4"/>
    <p:sldLayoutId id="2147484114" r:id="rId5"/>
    <p:sldLayoutId id="2147484116" r:id="rId6"/>
  </p:sldLayoutIdLst>
  <p:hf sldNum="0" hdr="0" ftr="0" dt="0"/>
  <p:txStyles>
    <p:titleStyle>
      <a:lvl1pPr algn="l" defTabSz="103290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58227" indent="-258227" algn="l" defTabSz="1032908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74681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291134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808435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324889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841342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7796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4250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90704" indent="-258227" algn="l" defTabSz="1032908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454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908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9361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662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115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9569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023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477" algn="l" defTabSz="1032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31347603"/>
              </p:ext>
            </p:ext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503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754F8194-11A1-4A81-B790-899E972FA7AD}"/>
              </a:ext>
            </a:extLst>
          </p:cNvPr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2408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2408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>
            <a:extLst>
              <a:ext uri="{FF2B5EF4-FFF2-40B4-BE49-F238E27FC236}">
                <a16:creationId xmlns:a16="http://schemas.microsoft.com/office/drawing/2014/main" xmlns="" id="{02C4358E-3CD3-478F-9A4E-4B5BFEDB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E53A09DC-32FA-4578-AACB-D37F524EB2F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lIns="70736" tIns="35367" rIns="70736" bIns="35367" anchor="ctr"/>
          <a:lstStyle/>
          <a:p>
            <a:pPr defTabSz="714263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733186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313" indent="-183313" algn="l" defTabSz="733186" rtl="0" eaLnBrk="1" latinLnBrk="0" hangingPunct="1">
        <a:lnSpc>
          <a:spcPct val="100000"/>
        </a:lnSpc>
        <a:spcBef>
          <a:spcPts val="601"/>
        </a:spcBef>
        <a:buFont typeface="Arial" panose="020B060402020202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49914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493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123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49709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296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2902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510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106" indent="-183313" algn="l" defTabSz="733186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6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86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89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417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3012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70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235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7" algn="l" defTabSz="733186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974">
          <p15:clr>
            <a:srgbClr val="A4A3A4"/>
          </p15:clr>
        </p15:guide>
        <p15:guide id="2" pos="3075">
          <p15:clr>
            <a:srgbClr val="A4A3A4"/>
          </p15:clr>
        </p15:guide>
        <p15:guide id="3" pos="3165">
          <p15:clr>
            <a:srgbClr val="A4A3A4"/>
          </p15:clr>
        </p15:guide>
        <p15:guide id="4" pos="5979">
          <p15:clr>
            <a:srgbClr val="A4A3A4"/>
          </p15:clr>
        </p15:guide>
        <p15:guide id="5" pos="263">
          <p15:clr>
            <a:srgbClr val="A4A3A4"/>
          </p15:clr>
        </p15:guide>
        <p15:guide id="6" orient="horz" pos="550">
          <p15:clr>
            <a:srgbClr val="A4A3A4"/>
          </p15:clr>
        </p15:guide>
        <p15:guide id="7" orient="horz" pos="845">
          <p15:clr>
            <a:srgbClr val="A4A3A4"/>
          </p15:clr>
        </p15:guide>
        <p15:guide id="8" orient="horz" pos="119">
          <p15:clr>
            <a:srgbClr val="A4A3A4"/>
          </p15:clr>
        </p15:guide>
        <p15:guide id="9" orient="horz" pos="1366">
          <p15:clr>
            <a:srgbClr val="A4A3A4"/>
          </p15:clr>
        </p15:guide>
        <p15:guide id="10" orient="horz" pos="1593">
          <p15:clr>
            <a:srgbClr val="A4A3A4"/>
          </p15:clr>
        </p15:guide>
        <p15:guide id="11" orient="horz" pos="1638">
          <p15:clr>
            <a:srgbClr val="A4A3A4"/>
          </p15:clr>
        </p15:guide>
        <p15:guide id="12" orient="horz" pos="411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EF51E6AE-8AB1-4E2D-A372-AEFD273C2C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think-cell Slide" r:id="rId16" imgW="0" imgH="0" progId="TCLayout.ActiveDocument.1">
                  <p:embed/>
                </p:oleObj>
              </mc:Choice>
              <mc:Fallback>
                <p:oleObj name="think-cell Slide" r:id="rId16" imgW="0" imgH="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789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1677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1677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3722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</p:sldLayoutIdLst>
  <p:hf hdr="0" ftr="0" dt="0"/>
  <p:txStyles>
    <p:titleStyle>
      <a:lvl1pPr algn="l" defTabSz="732348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22" indent="-183722" algn="l" defTabSz="732348" rtl="0" eaLnBrk="1" latinLnBrk="0" hangingPunct="1">
        <a:lnSpc>
          <a:spcPct val="100000"/>
        </a:lnSpc>
        <a:spcBef>
          <a:spcPts val="600"/>
        </a:spcBef>
        <a:buFont typeface="Arial" panose="020B060402020209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5032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07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51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5011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71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3307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90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50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9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9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39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298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8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18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975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8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936730" y="6492875"/>
            <a:ext cx="25527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defTabSz="412731" hangingPunct="0">
              <a:lnSpc>
                <a:spcPct val="120000"/>
              </a:lnSpc>
              <a:spcBef>
                <a:spcPts val="600"/>
              </a:spcBef>
            </a:pPr>
            <a:fld id="{EF51E6AE-8AB1-4E2D-A372-AEFD273C2CA7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Source Han Sans CN Normal"/>
              </a:rPr>
              <a:pPr defTabSz="412731" hangingPunct="0">
                <a:lnSpc>
                  <a:spcPct val="120000"/>
                </a:lnSpc>
                <a:spcBef>
                  <a:spcPts val="600"/>
                </a:spcBef>
              </a:pPr>
              <a:t>‹#›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9219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</p:sldLayoutIdLst>
  <p:hf hdr="0" ftr="0" dt="0"/>
  <p:txStyles>
    <p:titleStyle>
      <a:lvl1pPr algn="l" defTabSz="342866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85717" indent="-85717" algn="l" defTabSz="3428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583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600016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449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8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315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747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180" indent="-85717" algn="l" defTabSz="342866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3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866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299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732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165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597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030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463" algn="l" defTabSz="342866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9" y="69"/>
          <a:ext cx="158751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think-cell Slide" r:id="rId13" imgW="0" imgH="0" progId="TCLayout.ActiveDocument.1">
                  <p:embed/>
                </p:oleObj>
              </mc:Choice>
              <mc:Fallback>
                <p:oleObj name="think-cell Slide" r:id="rId13" imgW="0" imgH="0" progId="TCLayout.ActiveDocument.1">
                  <p:embed/>
                  <p:pic>
                    <p:nvPicPr>
                      <p:cNvPr id="7" name="对象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" y="69"/>
                        <a:ext cx="158751" cy="15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14061" y="730800"/>
            <a:ext cx="11165540" cy="432000"/>
          </a:xfrm>
          <a:prstGeom prst="rect">
            <a:avLst/>
          </a:prstGeom>
        </p:spPr>
        <p:txBody>
          <a:bodyPr vert="horz" lIns="67328" tIns="33654" rIns="67328" bIns="3365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514061" y="1234877"/>
            <a:ext cx="11165540" cy="314187"/>
          </a:xfrm>
          <a:prstGeom prst="rect">
            <a:avLst/>
          </a:prstGeom>
        </p:spPr>
        <p:txBody>
          <a:bodyPr vert="horz" lIns="67328" tIns="33654" rIns="67328" bIns="33654" rtlCol="0">
            <a:spAutoFit/>
          </a:bodyPr>
          <a:lstStyle/>
          <a:p>
            <a:pPr marL="431789" lvl="0">
              <a:buFont typeface="Wingdings" panose="05000000000000000000" pitchFamily="2" charset="2"/>
              <a:buChar char="è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0172838" y="6464934"/>
            <a:ext cx="1595255" cy="275286"/>
          </a:xfrm>
          <a:prstGeom prst="rect">
            <a:avLst/>
          </a:prstGeom>
          <a:noFill/>
        </p:spPr>
        <p:txBody>
          <a:bodyPr wrap="square" lIns="89771" tIns="44872" rIns="89771" bIns="44872" rtlCol="0">
            <a:spAutoFit/>
          </a:bodyPr>
          <a:lstStyle/>
          <a:p>
            <a:pPr algn="r" defTabSz="901677"/>
            <a:fld id="{5FC45764-003C-4B22-BBA8-1B6FE5FF9541}" type="slidenum">
              <a:rPr lang="zh-CN" altLang="en-US" sz="1200">
                <a:solidFill>
                  <a:prstClr val="black"/>
                </a:solidFill>
              </a:rPr>
              <a:pPr algn="r" defTabSz="901677"/>
              <a:t>‹#›</a:t>
            </a:fld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1" name="Picture 5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" y="122565"/>
            <a:ext cx="624751" cy="6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 rot="10800000" flipV="1">
            <a:off x="1192481" y="644692"/>
            <a:ext cx="10500923" cy="36000"/>
          </a:xfrm>
          <a:prstGeom prst="rect">
            <a:avLst/>
          </a:prstGeom>
          <a:gradFill>
            <a:gsLst>
              <a:gs pos="49463">
                <a:srgbClr val="91BDFF"/>
              </a:gs>
              <a:gs pos="3000">
                <a:srgbClr val="0166FF">
                  <a:lumMod val="83000"/>
                  <a:lumOff val="17000"/>
                </a:srgbClr>
              </a:gs>
              <a:gs pos="100000">
                <a:schemeClr val="bg1"/>
              </a:gs>
            </a:gsLst>
            <a:lin ang="0" scaled="0"/>
          </a:gradFill>
          <a:ln w="28575" algn="ctr">
            <a:noFill/>
            <a:miter lim="800000"/>
          </a:ln>
          <a:effectLst/>
        </p:spPr>
        <p:txBody>
          <a:bodyPr wrap="none" lIns="70736" tIns="35367" rIns="70736" bIns="35367" anchor="ctr"/>
          <a:lstStyle/>
          <a:p>
            <a:pPr defTabSz="713722">
              <a:defRPr/>
            </a:pPr>
            <a:endParaRPr lang="zh-CN" altLang="en-US" sz="1867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8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</p:sldLayoutIdLst>
  <p:hf hdr="0" ftr="0" dt="0"/>
  <p:txStyles>
    <p:titleStyle>
      <a:lvl1pPr algn="l" defTabSz="732348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722" indent="-183722" algn="l" defTabSz="732348" rtl="0" eaLnBrk="1" latinLnBrk="0" hangingPunct="1">
        <a:lnSpc>
          <a:spcPct val="100000"/>
        </a:lnSpc>
        <a:spcBef>
          <a:spcPts val="600"/>
        </a:spcBef>
        <a:buFont typeface="Arial" panose="020B0604020202090204" pitchFamily="34" charset="0"/>
        <a:buChar char="•"/>
        <a:defRPr lang="zh-CN" altLang="en-US" sz="1600" b="1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5032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607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8351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5011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lang="zh-CN" altLang="en-US" sz="1467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016710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83307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749905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3116502" indent="-183722" algn="l" defTabSz="732348" rtl="0" eaLnBrk="1" latinLnBrk="0" hangingPunct="1">
        <a:lnSpc>
          <a:spcPct val="90000"/>
        </a:lnSpc>
        <a:spcBef>
          <a:spcPts val="407"/>
        </a:spcBef>
        <a:buFont typeface="Arial" panose="020B060402020209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6659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73319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9979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46639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832988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199585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6183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32780" algn="l" defTabSz="73234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7.jpeg"/><Relationship Id="rId21" Type="http://schemas.openxmlformats.org/officeDocument/2006/relationships/image" Target="../media/image24.jpeg"/><Relationship Id="rId7" Type="http://schemas.openxmlformats.org/officeDocument/2006/relationships/image" Target="../media/image11.jpeg"/><Relationship Id="rId12" Type="http://schemas.openxmlformats.org/officeDocument/2006/relationships/hyperlink" Target="http://baike.baidu.com/image/948bcfc837e8dc277f3e6fbb" TargetMode="External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19" Type="http://schemas.openxmlformats.org/officeDocument/2006/relationships/image" Target="../media/image22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7.jpeg"/><Relationship Id="rId2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2967415-4E87-DD5A-69EA-4F59A7AD789B}"/>
              </a:ext>
            </a:extLst>
          </p:cNvPr>
          <p:cNvGrpSpPr/>
          <p:nvPr/>
        </p:nvGrpSpPr>
        <p:grpSpPr>
          <a:xfrm>
            <a:off x="407706" y="1768080"/>
            <a:ext cx="11376587" cy="2608803"/>
            <a:chOff x="407706" y="1768080"/>
            <a:chExt cx="11376587" cy="2608803"/>
          </a:xfrm>
        </p:grpSpPr>
        <p:sp>
          <p:nvSpPr>
            <p:cNvPr id="6" name="标题 16"/>
            <p:cNvSpPr txBox="1"/>
            <p:nvPr/>
          </p:nvSpPr>
          <p:spPr>
            <a:xfrm>
              <a:off x="407706" y="1768080"/>
              <a:ext cx="11376587" cy="2208692"/>
            </a:xfrm>
            <a:prstGeom prst="rect">
              <a:avLst/>
            </a:prstGeom>
          </p:spPr>
          <p:txBody>
            <a:bodyPr anchor="ctr"/>
            <a:lstStyle/>
            <a:p>
              <a:pPr algn="ctr" defTabSz="456641" eaLnBrk="0" fontAlgn="base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上汽乘用车</a:t>
              </a:r>
              <a:r>
                <a:rPr lang="en-US" altLang="zh-CN" sz="4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4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荣威品牌</a:t>
              </a:r>
              <a:r>
                <a:rPr lang="en-US" altLang="zh-CN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pPr algn="ctr" defTabSz="456641" eaLnBrk="0" fontAlgn="base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XXXXXXXX</a:t>
              </a:r>
              <a:r>
                <a:rPr lang="zh-CN" altLang="en-US" sz="4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公司申请书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4F0711E9-B198-521E-2C0C-71A51F4395B5}"/>
                </a:ext>
              </a:extLst>
            </p:cNvPr>
            <p:cNvGrpSpPr/>
            <p:nvPr/>
          </p:nvGrpSpPr>
          <p:grpSpPr>
            <a:xfrm>
              <a:off x="1649877" y="3810000"/>
              <a:ext cx="8892246" cy="566883"/>
              <a:chOff x="5502385" y="7268541"/>
              <a:chExt cx="15871715" cy="1011826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xmlns="" id="{B8572BF0-5A7A-FF59-5E66-C1800E67B4A8}"/>
                  </a:ext>
                </a:extLst>
              </p:cNvPr>
              <p:cNvSpPr txBox="1"/>
              <p:nvPr/>
            </p:nvSpPr>
            <p:spPr>
              <a:xfrm>
                <a:off x="10462566" y="7566213"/>
                <a:ext cx="5951348" cy="714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66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2023.02</a:t>
                </a:r>
                <a:endParaRPr lang="zh-CN" altLang="en-US" dirty="0">
                  <a:solidFill>
                    <a:srgbClr val="00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xmlns="" id="{D3FF292D-3775-8CB9-2912-27A7C3B1D940}"/>
                  </a:ext>
                </a:extLst>
              </p:cNvPr>
              <p:cNvCxnSpPr/>
              <p:nvPr/>
            </p:nvCxnSpPr>
            <p:spPr>
              <a:xfrm>
                <a:off x="5502385" y="7268541"/>
                <a:ext cx="15871715" cy="0"/>
              </a:xfrm>
              <a:prstGeom prst="line">
                <a:avLst/>
              </a:prstGeom>
              <a:ln w="155575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50000">
                      <a:srgbClr val="0066FF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12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E71255-A36E-DC15-D93C-ED81694E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所属城市情况分析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xmlns="" id="{D295F4B2-E2BD-2709-17B2-9BE9AAA58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81725"/>
              </p:ext>
            </p:extLst>
          </p:nvPr>
        </p:nvGraphicFramePr>
        <p:xfrm>
          <a:off x="802641" y="3617354"/>
          <a:ext cx="10586719" cy="2304000"/>
        </p:xfrm>
        <a:graphic>
          <a:graphicData uri="http://schemas.openxmlformats.org/drawingml/2006/table">
            <a:tbl>
              <a:tblPr/>
              <a:tblGrid>
                <a:gridCol w="814363">
                  <a:extLst>
                    <a:ext uri="{9D8B030D-6E8A-4147-A177-3AD203B41FA5}">
                      <a16:colId xmlns:a16="http://schemas.microsoft.com/office/drawing/2014/main" xmlns="" val="3911696080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149390048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89385368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299303255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1612680570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2068878756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019205767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1376117832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164908159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1188374341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090544414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398862054"/>
                    </a:ext>
                  </a:extLst>
                </a:gridCol>
                <a:gridCol w="814363">
                  <a:extLst>
                    <a:ext uri="{9D8B030D-6E8A-4147-A177-3AD203B41FA5}">
                      <a16:colId xmlns:a16="http://schemas.microsoft.com/office/drawing/2014/main" xmlns="" val="235043905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城市</a:t>
                      </a:r>
                    </a:p>
                  </a:txBody>
                  <a:tcPr marL="9739" marR="9739" marT="7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区县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城市级别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面积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（平方公里）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人口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（万人）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GDP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总量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（亿元）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人均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GDP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万元</a:t>
                      </a:r>
                      <a:r>
                        <a:rPr lang="en-US" altLang="zh-CN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人）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下辖区县</a:t>
                      </a:r>
                      <a:endParaRPr lang="en-US" altLang="zh-CN" sz="12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数量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0925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区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XXX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XXX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区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市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县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41845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altLang="zh-CN" sz="1100" b="1" i="0" u="none" strike="noStrik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2022</a:t>
                      </a:r>
                      <a:r>
                        <a:rPr lang="zh-CN" altLang="en-US" sz="1100" b="1" i="0" u="none" strike="noStrik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年汽车市场容量</a:t>
                      </a:r>
                    </a:p>
                  </a:txBody>
                  <a:tcPr marL="10821" marR="10821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i="0" u="none" strike="noStrike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荣威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en-US" altLang="zh-CN" sz="1100" b="1" i="0" u="none" strike="noStrike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MG</a:t>
                      </a:r>
                      <a:endParaRPr lang="zh-CN" altLang="en-US" sz="1100" b="1" i="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上海大众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雪佛兰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起亚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东风本田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长安福特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长安马自达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领克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广汽传祺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比亚迪</a:t>
                      </a:r>
                    </a:p>
                  </a:txBody>
                  <a:tcPr marL="7815" marR="7815" marT="63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791795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155,500</a:t>
                      </a:r>
                    </a:p>
                  </a:txBody>
                  <a:tcPr marL="10821" marR="10821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网点数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3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23802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en-US" altLang="zh-CN" sz="1100" b="1" i="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algn="ctr" defTabSz="1032908" rtl="0" eaLnBrk="1" fontAlgn="auto" latinLnBrk="0" hangingPunct="1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新能源总量</a:t>
                      </a:r>
                      <a:endParaRPr lang="en-US" altLang="zh-CN" sz="1100" b="1" i="0" u="none" strike="noStrike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</a:t>
                      </a:r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年销量 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3,067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18872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38,000</a:t>
                      </a:r>
                      <a:endParaRPr lang="mr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市占率</a:t>
                      </a:r>
                    </a:p>
                  </a:txBody>
                  <a:tcPr marL="9739" marR="9739" marT="79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1.97%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993696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DF8006FD-CF21-5060-E642-5CBEAD659047}"/>
              </a:ext>
            </a:extLst>
          </p:cNvPr>
          <p:cNvGraphicFramePr>
            <a:graphicFrameLocks noGrp="1"/>
          </p:cNvGraphicFramePr>
          <p:nvPr/>
        </p:nvGraphicFramePr>
        <p:xfrm>
          <a:off x="802640" y="1608066"/>
          <a:ext cx="10586720" cy="1417112"/>
        </p:xfrm>
        <a:graphic>
          <a:graphicData uri="http://schemas.openxmlformats.org/drawingml/2006/table">
            <a:tbl>
              <a:tblPr/>
              <a:tblGrid>
                <a:gridCol w="1058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1711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09543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      当地位处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省的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部，下辖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个县，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个区；常住人口有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万人；支柱产业主要有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、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等。当地的消费水平较高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中等偏上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中等偏下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较低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……</a:t>
                      </a: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文本占位符 1">
            <a:extLst>
              <a:ext uri="{FF2B5EF4-FFF2-40B4-BE49-F238E27FC236}">
                <a16:creationId xmlns:a16="http://schemas.microsoft.com/office/drawing/2014/main" xmlns="" id="{924DF306-115B-67B4-91E5-74E0A4C9AAAE}"/>
              </a:ext>
            </a:extLst>
          </p:cNvPr>
          <p:cNvSpPr txBox="1">
            <a:spLocks/>
          </p:cNvSpPr>
          <p:nvPr/>
        </p:nvSpPr>
        <p:spPr>
          <a:xfrm>
            <a:off x="709823" y="1145823"/>
            <a:ext cx="9239914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1.1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当地情况分析</a:t>
            </a:r>
            <a:r>
              <a:rPr lang="zh-CN" altLang="en-US" sz="1600" dirty="0">
                <a:solidFill>
                  <a:srgbClr val="0070C0"/>
                </a:solidFill>
                <a:latin typeface="微软雅黑"/>
                <a:ea typeface="微软雅黑"/>
              </a:rPr>
              <a:t>（备注：可从地理、人口、人文、经济、文化等多角度分析） </a:t>
            </a:r>
            <a:endParaRPr lang="zh-CN" altLang="en-US" dirty="0">
              <a:solidFill>
                <a:srgbClr val="0070C0"/>
              </a:solidFill>
              <a:latin typeface="微软雅黑"/>
              <a:ea typeface="微软雅黑"/>
            </a:endParaRP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xmlns="" id="{7BE3E308-72AF-1743-777C-8882BA70E37D}"/>
              </a:ext>
            </a:extLst>
          </p:cNvPr>
          <p:cNvSpPr txBox="1">
            <a:spLocks/>
          </p:cNvSpPr>
          <p:nvPr/>
        </p:nvSpPr>
        <p:spPr>
          <a:xfrm>
            <a:off x="709823" y="3128934"/>
            <a:ext cx="9239914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1.2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当地汽车市场分析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541D1F8E-2989-C890-A565-56B0EAE687D9}"/>
              </a:ext>
            </a:extLst>
          </p:cNvPr>
          <p:cNvSpPr txBox="1"/>
          <p:nvPr/>
        </p:nvSpPr>
        <p:spPr>
          <a:xfrm>
            <a:off x="734517" y="6192222"/>
            <a:ext cx="247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备注：网点数以实地或官网为准</a:t>
            </a:r>
          </a:p>
        </p:txBody>
      </p:sp>
    </p:spTree>
    <p:extLst>
      <p:ext uri="{BB962C8B-B14F-4D97-AF65-F5344CB8AC3E}">
        <p14:creationId xmlns:p14="http://schemas.microsoft.com/office/powerpoint/2010/main" val="29471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18BC4723-6C82-2800-BD39-05F9F01A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XX</a:t>
            </a:r>
            <a:r>
              <a:rPr lang="zh-CN" altLang="en-US" dirty="0"/>
              <a:t>市总体汽车市场分布</a:t>
            </a: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xmlns="" id="{FA4B61A7-7F9F-AC5F-8BE7-5E7446908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17976"/>
              </p:ext>
            </p:extLst>
          </p:nvPr>
        </p:nvGraphicFramePr>
        <p:xfrm>
          <a:off x="8790306" y="1233911"/>
          <a:ext cx="3018870" cy="4872813"/>
        </p:xfrm>
        <a:graphic>
          <a:graphicData uri="http://schemas.openxmlformats.org/drawingml/2006/table">
            <a:tbl>
              <a:tblPr/>
              <a:tblGrid>
                <a:gridCol w="3018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7281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主要汽车商圈及品牌概述：</a:t>
                      </a:r>
                      <a:endParaRPr lang="en-US" altLang="zh-CN" sz="16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spcBef>
                          <a:spcPts val="800"/>
                        </a:spcBef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黔北汽车城：</a:t>
                      </a:r>
                      <a:r>
                        <a:rPr lang="zh-CN" altLang="en-US" sz="1300" dirty="0">
                          <a:latin typeface="微软雅黑"/>
                          <a:cs typeface="微软雅黑"/>
                        </a:rPr>
                        <a:t>宝骏、东风本田、东风悦达起亚、斯巴鲁、奇瑞、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长安福特、东风雪铁龙、长安轿车、长安马自达、广汽传祺、一汽大众、上起通用五菱、东风风神、比亚迪、讴歌、东风日产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董公寺汽博中心</a:t>
                      </a:r>
                      <a:r>
                        <a:rPr lang="zh-CN" altLang="en-US" sz="1300" dirty="0" smtClean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：</a:t>
                      </a:r>
                      <a:r>
                        <a:rPr lang="zh-CN" altLang="en-US" sz="1300" kern="1200" dirty="0" smtClean="0">
                          <a:solidFill>
                            <a:srgbClr val="FF0000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荣威</a:t>
                      </a:r>
                      <a:r>
                        <a:rPr lang="zh-CN" altLang="en-US" sz="1300" kern="1200" dirty="0" smtClean="0">
                          <a:solidFill>
                            <a:srgbClr val="000000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、</a:t>
                      </a:r>
                      <a:r>
                        <a:rPr lang="en-US" altLang="zh-CN" sz="1300" kern="1200" dirty="0" smtClean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MG</a:t>
                      </a:r>
                      <a:r>
                        <a:rPr lang="zh-CN" altLang="en-US" sz="1300" kern="1200" dirty="0" smtClean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、</a:t>
                      </a:r>
                      <a:r>
                        <a:rPr lang="zh-CN" altLang="en-US" sz="1300" dirty="0" smtClean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上海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大众、斯柯达、别克、雪佛兰、广州本田、东风悦达起亚、东风日产、广汽丰田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新龙大道汽车市场：一汽奥迪、东风日产、比亚迪、莲花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228600" indent="-228600">
                        <a:lnSpc>
                          <a:spcPct val="125000"/>
                        </a:lnSpc>
                        <a:buFontTx/>
                        <a:buAutoNum type="arabicPeriod"/>
                      </a:pP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航天汽车广场及周边：</a:t>
                      </a:r>
                      <a:r>
                        <a:rPr lang="zh-CN" altLang="en-US" sz="1300" dirty="0">
                          <a:latin typeface="微软雅黑"/>
                          <a:cs typeface="微软雅黑"/>
                        </a:rPr>
                        <a:t>斯巴鲁、奇瑞、</a:t>
                      </a:r>
                      <a:r>
                        <a:rPr lang="zh-CN" altLang="en-US" sz="1300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长安福特、东风雪铁龙、长安轿车、长安马自达</a:t>
                      </a:r>
                      <a:endParaRPr lang="en-US" altLang="zh-CN" sz="1300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6" name="Picture 2" descr="C:\Users\zegeny\Desktop\Snap9.jpg">
            <a:extLst>
              <a:ext uri="{FF2B5EF4-FFF2-40B4-BE49-F238E27FC236}">
                <a16:creationId xmlns:a16="http://schemas.microsoft.com/office/drawing/2014/main" xmlns="" id="{C7FD1CB9-DFC2-6A77-ECCE-F56A7DF7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05" y="1266031"/>
            <a:ext cx="8121352" cy="48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C406D136-1FA2-71F3-1087-45CAD8485C16}"/>
              </a:ext>
            </a:extLst>
          </p:cNvPr>
          <p:cNvGrpSpPr>
            <a:grpSpLocks/>
          </p:cNvGrpSpPr>
          <p:nvPr/>
        </p:nvGrpSpPr>
        <p:grpSpPr>
          <a:xfrm>
            <a:off x="3432849" y="5322022"/>
            <a:ext cx="664072" cy="664072"/>
            <a:chOff x="981716" y="2418788"/>
            <a:chExt cx="1260000" cy="126000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2ECA771B-F5A9-BCA7-1652-642AA4E49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文本框 7">
              <a:extLst>
                <a:ext uri="{FF2B5EF4-FFF2-40B4-BE49-F238E27FC236}">
                  <a16:creationId xmlns:a16="http://schemas.microsoft.com/office/drawing/2014/main" xmlns="" id="{9695F598-6271-CC40-8821-379043DA014E}"/>
                </a:ext>
              </a:extLst>
            </p:cNvPr>
            <p:cNvSpPr txBox="1"/>
            <p:nvPr/>
          </p:nvSpPr>
          <p:spPr>
            <a:xfrm>
              <a:off x="1277704" y="2607301"/>
              <a:ext cx="469290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0" name="圆角矩形 25">
            <a:extLst>
              <a:ext uri="{FF2B5EF4-FFF2-40B4-BE49-F238E27FC236}">
                <a16:creationId xmlns:a16="http://schemas.microsoft.com/office/drawing/2014/main" xmlns="" id="{F270BFA3-CDF4-E83A-791F-A9565663CE15}"/>
              </a:ext>
            </a:extLst>
          </p:cNvPr>
          <p:cNvSpPr/>
          <p:nvPr/>
        </p:nvSpPr>
        <p:spPr>
          <a:xfrm>
            <a:off x="851328" y="5441369"/>
            <a:ext cx="2581521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、黔北汽车城及周边：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35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052669AD-8B6C-366D-2099-99A076A82709}"/>
              </a:ext>
            </a:extLst>
          </p:cNvPr>
          <p:cNvGrpSpPr>
            <a:grpSpLocks/>
          </p:cNvGrpSpPr>
          <p:nvPr/>
        </p:nvGrpSpPr>
        <p:grpSpPr>
          <a:xfrm>
            <a:off x="4399646" y="1233911"/>
            <a:ext cx="664072" cy="664072"/>
            <a:chOff x="981716" y="2418788"/>
            <a:chExt cx="1260000" cy="126000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E9486043-FD0C-A7F7-0BAF-A31DEB2BA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3" name="文本框 7">
              <a:extLst>
                <a:ext uri="{FF2B5EF4-FFF2-40B4-BE49-F238E27FC236}">
                  <a16:creationId xmlns:a16="http://schemas.microsoft.com/office/drawing/2014/main" xmlns="" id="{38D43EDE-CE87-695A-8197-1CBE8AFB5306}"/>
                </a:ext>
              </a:extLst>
            </p:cNvPr>
            <p:cNvSpPr txBox="1"/>
            <p:nvPr/>
          </p:nvSpPr>
          <p:spPr>
            <a:xfrm>
              <a:off x="1348395" y="2597207"/>
              <a:ext cx="526640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4" name="圆角矩形 29">
            <a:extLst>
              <a:ext uri="{FF2B5EF4-FFF2-40B4-BE49-F238E27FC236}">
                <a16:creationId xmlns:a16="http://schemas.microsoft.com/office/drawing/2014/main" xmlns="" id="{763ECA50-A532-765F-569B-7F3FAE1FF8AF}"/>
              </a:ext>
            </a:extLst>
          </p:cNvPr>
          <p:cNvSpPr/>
          <p:nvPr/>
        </p:nvSpPr>
        <p:spPr>
          <a:xfrm>
            <a:off x="5063718" y="1379500"/>
            <a:ext cx="2514977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、董公寺汽博中心：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22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EE0E0320-5DB8-3F9A-AEA0-81A7C3C55BB5}"/>
              </a:ext>
            </a:extLst>
          </p:cNvPr>
          <p:cNvGrpSpPr>
            <a:grpSpLocks/>
          </p:cNvGrpSpPr>
          <p:nvPr/>
        </p:nvGrpSpPr>
        <p:grpSpPr>
          <a:xfrm>
            <a:off x="7336719" y="3019651"/>
            <a:ext cx="664072" cy="664072"/>
            <a:chOff x="981716" y="2418788"/>
            <a:chExt cx="1260000" cy="1260000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C56A7845-40BA-CFC7-DD48-FE3A441886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文本框 7">
              <a:extLst>
                <a:ext uri="{FF2B5EF4-FFF2-40B4-BE49-F238E27FC236}">
                  <a16:creationId xmlns:a16="http://schemas.microsoft.com/office/drawing/2014/main" xmlns="" id="{A24545DE-ABBB-54D9-6299-F3EE47D0865E}"/>
                </a:ext>
              </a:extLst>
            </p:cNvPr>
            <p:cNvSpPr txBox="1"/>
            <p:nvPr/>
          </p:nvSpPr>
          <p:spPr>
            <a:xfrm>
              <a:off x="1302994" y="2640347"/>
              <a:ext cx="541601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38" name="圆角矩形 33">
            <a:extLst>
              <a:ext uri="{FF2B5EF4-FFF2-40B4-BE49-F238E27FC236}">
                <a16:creationId xmlns:a16="http://schemas.microsoft.com/office/drawing/2014/main" xmlns="" id="{72776022-FA76-BA48-B034-CF646881B6F6}"/>
              </a:ext>
            </a:extLst>
          </p:cNvPr>
          <p:cNvSpPr/>
          <p:nvPr/>
        </p:nvSpPr>
        <p:spPr>
          <a:xfrm>
            <a:off x="5194118" y="3557825"/>
            <a:ext cx="2454651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、新龙大道汽车市场：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6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84111240-1616-630F-580C-A13F4687C6E2}"/>
              </a:ext>
            </a:extLst>
          </p:cNvPr>
          <p:cNvGrpSpPr>
            <a:grpSpLocks/>
          </p:cNvGrpSpPr>
          <p:nvPr/>
        </p:nvGrpSpPr>
        <p:grpSpPr>
          <a:xfrm>
            <a:off x="4993256" y="2783510"/>
            <a:ext cx="664072" cy="664072"/>
            <a:chOff x="981716" y="2418788"/>
            <a:chExt cx="1260000" cy="126000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AB7065CD-42CB-C671-C457-91742B884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716" y="2418788"/>
              <a:ext cx="1260000" cy="1260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3" name="文本框 7">
              <a:extLst>
                <a:ext uri="{FF2B5EF4-FFF2-40B4-BE49-F238E27FC236}">
                  <a16:creationId xmlns:a16="http://schemas.microsoft.com/office/drawing/2014/main" xmlns="" id="{584A3F38-435F-31FE-36DF-D34099162871}"/>
                </a:ext>
              </a:extLst>
            </p:cNvPr>
            <p:cNvSpPr txBox="1"/>
            <p:nvPr/>
          </p:nvSpPr>
          <p:spPr>
            <a:xfrm>
              <a:off x="1299283" y="2625998"/>
              <a:ext cx="541601" cy="71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Impact" panose="020B0806030902050204" pitchFamily="34" charset="0"/>
                  <a:ea typeface="宋体" pitchFamily="2" charset="-122"/>
                </a:rPr>
                <a:t>4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</a:endParaRPr>
            </a:p>
          </p:txBody>
        </p:sp>
      </p:grpSp>
      <p:sp>
        <p:nvSpPr>
          <p:cNvPr id="64" name="圆角矩形 37">
            <a:extLst>
              <a:ext uri="{FF2B5EF4-FFF2-40B4-BE49-F238E27FC236}">
                <a16:creationId xmlns:a16="http://schemas.microsoft.com/office/drawing/2014/main" xmlns="" id="{E2BE60E1-228C-3F32-1177-EC01BD60C6FF}"/>
              </a:ext>
            </a:extLst>
          </p:cNvPr>
          <p:cNvSpPr/>
          <p:nvPr/>
        </p:nvSpPr>
        <p:spPr>
          <a:xfrm>
            <a:off x="2407256" y="2924004"/>
            <a:ext cx="2576474" cy="396000"/>
          </a:xfrm>
          <a:prstGeom prst="round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solidFill>
              <a:srgbClr val="F2F2F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8580" tIns="34290" rIns="68580" bIns="3429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、航天汽车广场及周边： 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7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家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店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74" name="圆角矩形标注 55">
            <a:extLst>
              <a:ext uri="{FF2B5EF4-FFF2-40B4-BE49-F238E27FC236}">
                <a16:creationId xmlns:a16="http://schemas.microsoft.com/office/drawing/2014/main" xmlns="" id="{49D24884-A9EA-2D6E-BBC0-BA147B4EC7DE}"/>
              </a:ext>
            </a:extLst>
          </p:cNvPr>
          <p:cNvSpPr/>
          <p:nvPr/>
        </p:nvSpPr>
        <p:spPr>
          <a:xfrm>
            <a:off x="4579143" y="2198382"/>
            <a:ext cx="969149" cy="315255"/>
          </a:xfrm>
          <a:prstGeom prst="wedgeRoundRectCallout">
            <a:avLst>
              <a:gd name="adj1" fmla="val 28335"/>
              <a:gd name="adj2" fmla="val 191866"/>
              <a:gd name="adj3" fmla="val 16667"/>
            </a:avLst>
          </a:prstGeom>
          <a:gradFill flip="none" rotWithShape="1">
            <a:gsLst>
              <a:gs pos="0">
                <a:srgbClr val="4F81BD">
                  <a:tint val="50000"/>
                  <a:satMod val="300000"/>
                  <a:alpha val="43000"/>
                </a:srgbClr>
              </a:gs>
              <a:gs pos="35000">
                <a:srgbClr val="4F81BD">
                  <a:tint val="37000"/>
                  <a:satMod val="300000"/>
                  <a:alpha val="43000"/>
                </a:srgbClr>
              </a:gs>
              <a:gs pos="100000">
                <a:srgbClr val="4F81BD">
                  <a:tint val="15000"/>
                  <a:satMod val="350000"/>
                  <a:alpha val="43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申请场地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xmlns="" id="{B4A30D2B-5E5A-EDF5-1CFA-ADDF1B436706}"/>
              </a:ext>
            </a:extLst>
          </p:cNvPr>
          <p:cNvSpPr txBox="1"/>
          <p:nvPr/>
        </p:nvSpPr>
        <p:spPr>
          <a:xfrm>
            <a:off x="398005" y="6173750"/>
            <a:ext cx="2883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备注：请注明各汽车商圈主要汽车品牌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01" y="1645348"/>
            <a:ext cx="266177" cy="3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37FF30A5-22C1-FB3C-2FC1-1781BE18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88" y="1629037"/>
            <a:ext cx="7378580" cy="468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07E6B1-033A-832A-C0D1-B50E5259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申请场地所在位置－</a:t>
            </a:r>
            <a:r>
              <a:rPr lang="en-US" altLang="zh-CN" dirty="0"/>
              <a:t>XX</a:t>
            </a:r>
            <a:r>
              <a:rPr lang="zh-CN" altLang="en-US" dirty="0"/>
              <a:t>汽车城</a:t>
            </a:r>
          </a:p>
        </p:txBody>
      </p:sp>
      <p:pic>
        <p:nvPicPr>
          <p:cNvPr id="29" name="Picture 52" descr="7168e33bjw6deoza68lhdj">
            <a:extLst>
              <a:ext uri="{FF2B5EF4-FFF2-40B4-BE49-F238E27FC236}">
                <a16:creationId xmlns:a16="http://schemas.microsoft.com/office/drawing/2014/main" xmlns="" id="{D5229B98-6602-877F-B073-6F067739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075" y="4816674"/>
            <a:ext cx="322792" cy="282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008DD31A-FCA9-7C40-6EEE-CEBC2C2C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523" y="5284238"/>
            <a:ext cx="270623" cy="1558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 descr="ford">
            <a:extLst>
              <a:ext uri="{FF2B5EF4-FFF2-40B4-BE49-F238E27FC236}">
                <a16:creationId xmlns:a16="http://schemas.microsoft.com/office/drawing/2014/main" xmlns="" id="{C630EFF0-4D19-65AE-BB0A-C76ADC142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6F5FB"/>
              </a:clrFrom>
              <a:clrTo>
                <a:srgbClr val="F6F5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156" y="5200525"/>
            <a:ext cx="292702" cy="206177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" name="Picture 86" descr="8474fbddbef58bd977c6383f">
            <a:extLst>
              <a:ext uri="{FF2B5EF4-FFF2-40B4-BE49-F238E27FC236}">
                <a16:creationId xmlns:a16="http://schemas.microsoft.com/office/drawing/2014/main" xmlns="" id="{F1DAC457-1D5D-F8BE-9AFA-893C17D9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195" y="4615194"/>
            <a:ext cx="348082" cy="20148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" name="Picture 77" descr="6a22e824857549208744f90e">
            <a:extLst>
              <a:ext uri="{FF2B5EF4-FFF2-40B4-BE49-F238E27FC236}">
                <a16:creationId xmlns:a16="http://schemas.microsoft.com/office/drawing/2014/main" xmlns="" id="{3389DC22-1C35-6646-73D6-4686935B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E6E5E1"/>
              </a:clrFrom>
              <a:clrTo>
                <a:srgbClr val="E6E5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192" y="4536824"/>
            <a:ext cx="302003" cy="25660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" name="Picture 136" descr="一汽奔腾">
            <a:extLst>
              <a:ext uri="{FF2B5EF4-FFF2-40B4-BE49-F238E27FC236}">
                <a16:creationId xmlns:a16="http://schemas.microsoft.com/office/drawing/2014/main" xmlns="" id="{6A08A239-8FFD-5EB3-4999-542449B7F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5262" y="4524160"/>
            <a:ext cx="193368" cy="14096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" name="Picture 84" descr="一汽奥迪">
            <a:extLst>
              <a:ext uri="{FF2B5EF4-FFF2-40B4-BE49-F238E27FC236}">
                <a16:creationId xmlns:a16="http://schemas.microsoft.com/office/drawing/2014/main" xmlns="" id="{16ADB9CE-D826-DD4F-5DCF-B75EE36E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369" y="3663821"/>
            <a:ext cx="395153" cy="153569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02E3FC01-C2F8-AC80-8673-D993F104D5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857" y="4050930"/>
            <a:ext cx="157024" cy="1791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8" name="Picture 76" descr="fcbbb151c4d3f19c8c543005">
            <a:extLst>
              <a:ext uri="{FF2B5EF4-FFF2-40B4-BE49-F238E27FC236}">
                <a16:creationId xmlns:a16="http://schemas.microsoft.com/office/drawing/2014/main" xmlns="" id="{443EFB52-7993-1053-AFA6-160567BF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809" y="4490084"/>
            <a:ext cx="177741" cy="1692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9" name="Picture 94" descr="948bcfc837e8dc277f3e6fbb">
            <a:hlinkClick r:id="rId12"/>
            <a:extLst>
              <a:ext uri="{FF2B5EF4-FFF2-40B4-BE49-F238E27FC236}">
                <a16:creationId xmlns:a16="http://schemas.microsoft.com/office/drawing/2014/main" xmlns="" id="{9E74DF81-D191-0E54-066F-A36A9412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428" y="5274283"/>
            <a:ext cx="256502" cy="132419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" name="Picture 16" descr="mazda">
            <a:extLst>
              <a:ext uri="{FF2B5EF4-FFF2-40B4-BE49-F238E27FC236}">
                <a16:creationId xmlns:a16="http://schemas.microsoft.com/office/drawing/2014/main" xmlns="" id="{5EE9E1AE-35DF-0D9F-76F9-3147541E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809" y="4272854"/>
            <a:ext cx="291030" cy="16849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" name="Picture 124" descr="507c3897146fec5955fb9693">
            <a:extLst>
              <a:ext uri="{FF2B5EF4-FFF2-40B4-BE49-F238E27FC236}">
                <a16:creationId xmlns:a16="http://schemas.microsoft.com/office/drawing/2014/main" xmlns="" id="{C939D9AC-089A-7DC1-E6CA-12ED0F31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8679" y="3877073"/>
            <a:ext cx="198599" cy="20426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606AA9F-75B9-ECD2-E436-B62E1FA40DD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66" y="3801631"/>
            <a:ext cx="190368" cy="2790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ECCD2970-F4EE-8669-149B-569AC1CC7D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365" y="3747940"/>
            <a:ext cx="284830" cy="1779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Picture 134" descr="5af4d7ea099411c0d539c9ca">
            <a:extLst>
              <a:ext uri="{FF2B5EF4-FFF2-40B4-BE49-F238E27FC236}">
                <a16:creationId xmlns:a16="http://schemas.microsoft.com/office/drawing/2014/main" xmlns="" id="{B3C91C22-71C8-685C-0453-7FA93ECD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406" y="3033311"/>
            <a:ext cx="276065" cy="20025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" name="Picture 78" descr="e6508eef47b9e2fcce1b3eb7">
            <a:extLst>
              <a:ext uri="{FF2B5EF4-FFF2-40B4-BE49-F238E27FC236}">
                <a16:creationId xmlns:a16="http://schemas.microsoft.com/office/drawing/2014/main" xmlns="" id="{8BA7C4AB-EEBF-D8B9-7D14-AE593DCE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157" y="2687695"/>
            <a:ext cx="326074" cy="2151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854EDEA9-91A3-B464-E8A5-724F49C6B05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58" y="2946583"/>
            <a:ext cx="304589" cy="2345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7" name="Picture 59" descr="6c63514ac0e6033009f7eff3">
            <a:extLst>
              <a:ext uri="{FF2B5EF4-FFF2-40B4-BE49-F238E27FC236}">
                <a16:creationId xmlns:a16="http://schemas.microsoft.com/office/drawing/2014/main" xmlns="" id="{EE524407-08CB-A576-36ED-F5EED33A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278" y="2623357"/>
            <a:ext cx="307709" cy="27749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xmlns="" id="{A7AC0D0A-54A0-C8AF-6B54-420C2301D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59331"/>
              </p:ext>
            </p:extLst>
          </p:nvPr>
        </p:nvGraphicFramePr>
        <p:xfrm>
          <a:off x="8429411" y="1629036"/>
          <a:ext cx="2771126" cy="4685671"/>
        </p:xfrm>
        <a:graphic>
          <a:graphicData uri="http://schemas.openxmlformats.org/drawingml/2006/table">
            <a:tbl>
              <a:tblPr/>
              <a:tblGrid>
                <a:gridCol w="27711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85671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zh-CN" altLang="en-US" sz="1800" b="1" dirty="0">
                          <a:solidFill>
                            <a:srgbClr val="000000"/>
                          </a:solidFill>
                          <a:latin typeface="微软雅黑"/>
                          <a:cs typeface="微软雅黑"/>
                        </a:rPr>
                        <a:t>汽车城概述：</a:t>
                      </a:r>
                      <a:endParaRPr lang="en-US" altLang="zh-CN" sz="18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altLang="zh-CN" sz="1800" b="1" dirty="0">
                        <a:solidFill>
                          <a:srgbClr val="000000"/>
                        </a:solidFill>
                        <a:latin typeface="微软雅黑"/>
                        <a:cs typeface="微软雅黑"/>
                      </a:endParaRP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汽车城特点：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大致规模：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家品牌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4S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店</a:t>
                      </a:r>
                      <a:endParaRPr lang="en-US" altLang="zh-CN" sz="1300" kern="1200" dirty="0">
                        <a:solidFill>
                          <a:schemeClr val="tx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新车销量占比：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  <a:p>
                      <a:pPr marL="342900" marR="0" lvl="0" indent="-342900" algn="l" defTabSz="609543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其它：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r>
                        <a:rPr lang="zh-CN" altLang="en-US" sz="1300" kern="1200" dirty="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（场地位置情况及周边配套等）</a:t>
                      </a:r>
                      <a:endParaRPr lang="en-US" altLang="zh-CN" sz="1300" kern="1200" dirty="0">
                        <a:solidFill>
                          <a:schemeClr val="tx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0" name="文本占位符 1">
            <a:extLst>
              <a:ext uri="{FF2B5EF4-FFF2-40B4-BE49-F238E27FC236}">
                <a16:creationId xmlns:a16="http://schemas.microsoft.com/office/drawing/2014/main" xmlns="" id="{2942A653-B703-A46F-D905-F74C674D4414}"/>
              </a:ext>
            </a:extLst>
          </p:cNvPr>
          <p:cNvSpPr txBox="1">
            <a:spLocks/>
          </p:cNvSpPr>
          <p:nvPr/>
        </p:nvSpPr>
        <p:spPr>
          <a:xfrm>
            <a:off x="875509" y="1081041"/>
            <a:ext cx="8776491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Times New Roman"/>
                <a:ea typeface="微软雅黑"/>
              </a:rPr>
              <a:t>3.1 </a:t>
            </a:r>
            <a:r>
              <a:rPr lang="zh-CN" altLang="en-US" dirty="0">
                <a:solidFill>
                  <a:srgbClr val="0070C0"/>
                </a:solidFill>
                <a:latin typeface="Times New Roman"/>
                <a:ea typeface="微软雅黑"/>
              </a:rPr>
              <a:t>场地所在位置（标注拟建展厅、售后车间位置，及周边汽车品牌</a:t>
            </a:r>
            <a:r>
              <a:rPr lang="en-US" altLang="zh-CN" dirty="0">
                <a:solidFill>
                  <a:srgbClr val="0070C0"/>
                </a:solidFill>
                <a:latin typeface="Times New Roman"/>
                <a:ea typeface="微软雅黑"/>
              </a:rPr>
              <a:t>Logo</a:t>
            </a:r>
            <a:r>
              <a:rPr lang="zh-CN" altLang="en-US" dirty="0">
                <a:solidFill>
                  <a:srgbClr val="0070C0"/>
                </a:solidFill>
                <a:latin typeface="Times New Roman"/>
                <a:ea typeface="微软雅黑"/>
              </a:rPr>
              <a:t>）</a:t>
            </a: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xmlns="" id="{0D43F2EA-7015-39EC-E5F0-6358C33A8A7C}"/>
              </a:ext>
            </a:extLst>
          </p:cNvPr>
          <p:cNvSpPr/>
          <p:nvPr/>
        </p:nvSpPr>
        <p:spPr>
          <a:xfrm rot="953744">
            <a:off x="4375610" y="4936279"/>
            <a:ext cx="174297" cy="163011"/>
          </a:xfrm>
          <a:prstGeom prst="down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标注 55">
            <a:extLst>
              <a:ext uri="{FF2B5EF4-FFF2-40B4-BE49-F238E27FC236}">
                <a16:creationId xmlns:a16="http://schemas.microsoft.com/office/drawing/2014/main" xmlns="" id="{6ABF08B3-1A4D-DE5B-9F35-A34965B7610C}"/>
              </a:ext>
            </a:extLst>
          </p:cNvPr>
          <p:cNvSpPr/>
          <p:nvPr/>
        </p:nvSpPr>
        <p:spPr>
          <a:xfrm>
            <a:off x="4477272" y="4174829"/>
            <a:ext cx="876635" cy="315255"/>
          </a:xfrm>
          <a:prstGeom prst="wedgeRoundRectCallout">
            <a:avLst>
              <a:gd name="adj1" fmla="val -38628"/>
              <a:gd name="adj2" fmla="val 142718"/>
              <a:gd name="adj3" fmla="val 16667"/>
            </a:avLst>
          </a:prstGeom>
          <a:gradFill flip="none" rotWithShape="1">
            <a:gsLst>
              <a:gs pos="0">
                <a:srgbClr val="4F81BD">
                  <a:tint val="50000"/>
                  <a:satMod val="300000"/>
                  <a:alpha val="43000"/>
                </a:srgbClr>
              </a:gs>
              <a:gs pos="35000">
                <a:srgbClr val="4F81BD">
                  <a:tint val="37000"/>
                  <a:satMod val="300000"/>
                  <a:alpha val="43000"/>
                </a:srgbClr>
              </a:gs>
              <a:gs pos="100000">
                <a:srgbClr val="4F81BD">
                  <a:tint val="15000"/>
                  <a:satMod val="350000"/>
                  <a:alpha val="43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申请场地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9669" y="4781787"/>
            <a:ext cx="266177" cy="3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903492"/>
              </p:ext>
            </p:extLst>
          </p:nvPr>
        </p:nvGraphicFramePr>
        <p:xfrm>
          <a:off x="1064232" y="1203232"/>
          <a:ext cx="10063535" cy="4791159"/>
        </p:xfrm>
        <a:graphic>
          <a:graphicData uri="http://schemas.openxmlformats.org/drawingml/2006/table">
            <a:tbl>
              <a:tblPr/>
              <a:tblGrid>
                <a:gridCol w="1699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6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5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082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2351">
                <a:tc rowSpan="8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拟建公司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场地详细地址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779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市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区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XXXXXXXX</a:t>
                      </a:r>
                      <a:r>
                        <a:rPr lang="zh-CN" alt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（请填写具体详细地址）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改建展厅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展厅面积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平方米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车间面积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平方米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展厅面宽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车间面宽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展厅进深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车间进深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auto"/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展厅门头高度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展厅内部层高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X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米</a:t>
                      </a: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7922026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展厅车间位置关系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前店后场          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两者分离，相距 </a:t>
                      </a:r>
                      <a:r>
                        <a:rPr lang="zh-CN" alt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         </a:t>
                      </a: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km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7503388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场地情况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土地性质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自有      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  <a:sym typeface="Wingdings 2" panose="05020102010507070707" pitchFamily="18" charset="2"/>
                        </a:rPr>
                        <a:t>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租赁</a:t>
                      </a: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90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租赁起止时间</a:t>
                      </a: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202X.XX-202X.XX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532351">
                <a:tc vMerge="1">
                  <a:txBody>
                    <a:bodyPr/>
                    <a:lstStyle/>
                    <a:p>
                      <a:pPr algn="ctr" fontAlgn="auto"/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场地准备情况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290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4428" marR="14428" marT="9526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14109"/>
                  </a:ext>
                </a:extLst>
              </a:tr>
              <a:tr h="53235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en-US" sz="1400" dirty="0">
                          <a:latin typeface="微软雅黑" pitchFamily="34" charset="-122"/>
                          <a:ea typeface="微软雅黑" pitchFamily="34" charset="-122"/>
                        </a:rPr>
                        <a:t>备注：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xmlns="" id="{F6F5F3B3-600F-F82B-2928-3EB39799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拟建新公司情况介绍</a:t>
            </a:r>
          </a:p>
        </p:txBody>
      </p:sp>
    </p:spTree>
    <p:extLst>
      <p:ext uri="{BB962C8B-B14F-4D97-AF65-F5344CB8AC3E}">
        <p14:creationId xmlns:p14="http://schemas.microsoft.com/office/powerpoint/2010/main" val="20345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r="15040"/>
          <a:stretch/>
        </p:blipFill>
        <p:spPr>
          <a:xfrm>
            <a:off x="2430246" y="998896"/>
            <a:ext cx="8398564" cy="2631408"/>
          </a:xfrm>
          <a:prstGeom prst="rect">
            <a:avLst/>
          </a:prstGeom>
        </p:spPr>
      </p:pic>
      <p:sp>
        <p:nvSpPr>
          <p:cNvPr id="775175" name="Rectangle 7"/>
          <p:cNvSpPr>
            <a:spLocks noChangeArrowheads="1"/>
          </p:cNvSpPr>
          <p:nvPr/>
        </p:nvSpPr>
        <p:spPr bwMode="auto">
          <a:xfrm>
            <a:off x="1" y="-223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矩形 44"/>
          <p:cNvSpPr/>
          <p:nvPr/>
        </p:nvSpPr>
        <p:spPr>
          <a:xfrm>
            <a:off x="523382" y="993154"/>
            <a:ext cx="11108378" cy="2654703"/>
          </a:xfrm>
          <a:prstGeom prst="rect">
            <a:avLst/>
          </a:prstGeom>
          <a:noFill/>
          <a:ln w="6350" cap="flat" cmpd="sng">
            <a:solidFill>
              <a:srgbClr val="B7B7B7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6762" tIns="48381" rIns="96762" bIns="48381" anchor="t" anchorCtr="0"/>
          <a:lstStyle/>
          <a:p>
            <a:pPr eaLnBrk="0" hangingPunct="0"/>
            <a:endParaRPr lang="zh-CN" altLang="en-US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93A2C3-76A8-CF7C-ED25-7A8FE008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</a:t>
            </a:r>
            <a:r>
              <a:rPr lang="zh-CN" altLang="en-US" dirty="0"/>
              <a:t> 申请场地介绍－全景图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E04465FB-509A-7811-9A3A-F28BCFB0F1CF}"/>
              </a:ext>
            </a:extLst>
          </p:cNvPr>
          <p:cNvGrpSpPr/>
          <p:nvPr/>
        </p:nvGrpSpPr>
        <p:grpSpPr>
          <a:xfrm>
            <a:off x="1126314" y="1242518"/>
            <a:ext cx="460437" cy="2209786"/>
            <a:chOff x="593700" y="1211136"/>
            <a:chExt cx="460437" cy="220978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EDCBB0F-45AF-8D0D-3149-982BF818C732}"/>
                </a:ext>
              </a:extLst>
            </p:cNvPr>
            <p:cNvSpPr/>
            <p:nvPr/>
          </p:nvSpPr>
          <p:spPr>
            <a:xfrm>
              <a:off x="593700" y="1211136"/>
              <a:ext cx="460437" cy="22097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0BCA8BE7-54F9-663E-241A-FD38BB91A197}"/>
                </a:ext>
              </a:extLst>
            </p:cNvPr>
            <p:cNvSpPr txBox="1"/>
            <p:nvPr/>
          </p:nvSpPr>
          <p:spPr>
            <a:xfrm>
              <a:off x="637113" y="1345641"/>
              <a:ext cx="369651" cy="19620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申请场地正面全景图</a:t>
              </a:r>
            </a:p>
          </p:txBody>
        </p:sp>
      </p:grpSp>
      <p:sp>
        <p:nvSpPr>
          <p:cNvPr id="16" name="矩形 44">
            <a:extLst>
              <a:ext uri="{FF2B5EF4-FFF2-40B4-BE49-F238E27FC236}">
                <a16:creationId xmlns:a16="http://schemas.microsoft.com/office/drawing/2014/main" xmlns="" id="{85EB25BF-1C80-260B-587A-AAF23FB58A3A}"/>
              </a:ext>
            </a:extLst>
          </p:cNvPr>
          <p:cNvSpPr/>
          <p:nvPr/>
        </p:nvSpPr>
        <p:spPr>
          <a:xfrm>
            <a:off x="523382" y="3731905"/>
            <a:ext cx="11108378" cy="2682363"/>
          </a:xfrm>
          <a:prstGeom prst="rect">
            <a:avLst/>
          </a:prstGeom>
          <a:noFill/>
          <a:ln w="6350" cap="flat" cmpd="sng">
            <a:solidFill>
              <a:srgbClr val="B7B7B7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6762" tIns="48381" rIns="96762" bIns="48381" anchor="t" anchorCtr="0"/>
          <a:lstStyle/>
          <a:p>
            <a:pPr eaLnBrk="0" hangingPunct="0"/>
            <a:endParaRPr lang="zh-CN" altLang="en-US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AD15F19E-7592-B045-E25A-B57187DFF2D8}"/>
              </a:ext>
            </a:extLst>
          </p:cNvPr>
          <p:cNvGrpSpPr/>
          <p:nvPr/>
        </p:nvGrpSpPr>
        <p:grpSpPr>
          <a:xfrm>
            <a:off x="1126314" y="3989937"/>
            <a:ext cx="460437" cy="2209786"/>
            <a:chOff x="593700" y="1211136"/>
            <a:chExt cx="460437" cy="220978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0289806F-843A-9481-0809-4EC48CAE8F2F}"/>
                </a:ext>
              </a:extLst>
            </p:cNvPr>
            <p:cNvSpPr/>
            <p:nvPr/>
          </p:nvSpPr>
          <p:spPr>
            <a:xfrm>
              <a:off x="593700" y="1211136"/>
              <a:ext cx="460437" cy="22097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A1740D78-1F7A-E566-D7BB-DF3F6D068F61}"/>
                </a:ext>
              </a:extLst>
            </p:cNvPr>
            <p:cNvSpPr txBox="1"/>
            <p:nvPr/>
          </p:nvSpPr>
          <p:spPr>
            <a:xfrm>
              <a:off x="637113" y="1345151"/>
              <a:ext cx="369651" cy="19620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申请场地对面全景图</a:t>
              </a:r>
            </a:p>
          </p:txBody>
        </p:sp>
      </p:grpSp>
      <p:sp>
        <p:nvSpPr>
          <p:cNvPr id="27" name="文本框 2"/>
          <p:cNvSpPr txBox="1"/>
          <p:nvPr/>
        </p:nvSpPr>
        <p:spPr>
          <a:xfrm>
            <a:off x="7277413" y="674917"/>
            <a:ext cx="995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24m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线箭头连接符 19"/>
          <p:cNvCxnSpPr/>
          <p:nvPr/>
        </p:nvCxnSpPr>
        <p:spPr>
          <a:xfrm>
            <a:off x="5312046" y="993154"/>
            <a:ext cx="3930734" cy="59381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312046" y="1169064"/>
            <a:ext cx="4269276" cy="1777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  <p:cxnSp>
        <p:nvCxnSpPr>
          <p:cNvPr id="30" name="直线箭头连接符 19">
            <a:extLst>
              <a:ext uri="{FF2B5EF4-FFF2-40B4-BE49-F238E27FC236}">
                <a16:creationId xmlns:a16="http://schemas.microsoft.com/office/drawing/2014/main" xmlns="" id="{44DEBC2C-D098-E24C-B561-6B3CEC6BD5A1}"/>
              </a:ext>
            </a:extLst>
          </p:cNvPr>
          <p:cNvCxnSpPr>
            <a:cxnSpLocks/>
          </p:cNvCxnSpPr>
          <p:nvPr/>
        </p:nvCxnSpPr>
        <p:spPr>
          <a:xfrm>
            <a:off x="5228237" y="1169064"/>
            <a:ext cx="0" cy="1810964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本框 14"/>
          <p:cNvSpPr txBox="1"/>
          <p:nvPr/>
        </p:nvSpPr>
        <p:spPr>
          <a:xfrm>
            <a:off x="4636635" y="1766769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8.6m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 b="22447"/>
          <a:stretch/>
        </p:blipFill>
        <p:spPr>
          <a:xfrm>
            <a:off x="2415210" y="3721539"/>
            <a:ext cx="8398564" cy="26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05" y="1089299"/>
            <a:ext cx="9505433" cy="4546187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>
            <a:off x="5976118" y="117731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24m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816239" y="2846802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8.6m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线箭头连接符 19"/>
          <p:cNvCxnSpPr/>
          <p:nvPr/>
        </p:nvCxnSpPr>
        <p:spPr>
          <a:xfrm>
            <a:off x="1557160" y="1477099"/>
            <a:ext cx="8469602" cy="83686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9">
            <a:extLst>
              <a:ext uri="{FF2B5EF4-FFF2-40B4-BE49-F238E27FC236}">
                <a16:creationId xmlns:a16="http://schemas.microsoft.com/office/drawing/2014/main" xmlns="" id="{44DEBC2C-D098-E24C-B561-6B3CEC6BD5A1}"/>
              </a:ext>
            </a:extLst>
          </p:cNvPr>
          <p:cNvCxnSpPr>
            <a:cxnSpLocks/>
          </p:cNvCxnSpPr>
          <p:nvPr/>
        </p:nvCxnSpPr>
        <p:spPr>
          <a:xfrm flipH="1">
            <a:off x="1292087" y="1560785"/>
            <a:ext cx="221606" cy="3607563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BAEC7EF-70E7-068A-D29F-C840D92F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申请场地介绍－正面全照</a:t>
            </a:r>
          </a:p>
        </p:txBody>
      </p:sp>
    </p:spTree>
    <p:extLst>
      <p:ext uri="{BB962C8B-B14F-4D97-AF65-F5344CB8AC3E}">
        <p14:creationId xmlns:p14="http://schemas.microsoft.com/office/powerpoint/2010/main" val="35793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2E99B2-4504-10AF-7A3D-23313E89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7. </a:t>
            </a:r>
            <a:r>
              <a:rPr lang="zh-CN" altLang="en-US" dirty="0"/>
              <a:t>申请场地介绍－展厅情况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xmlns="" id="{F587D145-BD2E-FAA8-C3BE-E3101E7A4DF1}"/>
              </a:ext>
            </a:extLst>
          </p:cNvPr>
          <p:cNvGrpSpPr/>
          <p:nvPr/>
        </p:nvGrpSpPr>
        <p:grpSpPr>
          <a:xfrm>
            <a:off x="1147761" y="693777"/>
            <a:ext cx="6901826" cy="412422"/>
            <a:chOff x="816961" y="736689"/>
            <a:chExt cx="5607732" cy="433799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0508880D-4272-AB5D-AE76-43F73F2310E9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33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展厅外部左侧</a:t>
              </a:r>
              <a:r>
                <a:rPr kumimoji="1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45</a:t>
              </a: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°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8DEACEBD-FE60-DF43-06A1-D5E1E0B8FF20}"/>
                </a:ext>
              </a:extLst>
            </p:cNvPr>
            <p:cNvSpPr txBox="1"/>
            <p:nvPr/>
          </p:nvSpPr>
          <p:spPr>
            <a:xfrm>
              <a:off x="5011285" y="736689"/>
              <a:ext cx="1413408" cy="433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展厅外部右侧</a:t>
              </a:r>
              <a:r>
                <a:rPr kumimoji="1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45</a:t>
              </a: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°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9E76308-FA9A-3C3B-9F61-CCDCC89E1071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展厅内部对外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E5BA05CE-B1AA-0326-F0C2-95D0F7F19D3E}"/>
              </a:ext>
            </a:extLst>
          </p:cNvPr>
          <p:cNvSpPr txBox="1"/>
          <p:nvPr/>
        </p:nvSpPr>
        <p:spPr>
          <a:xfrm>
            <a:off x="6310007" y="3607534"/>
            <a:ext cx="1739579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展厅内部对内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92" y="3950731"/>
            <a:ext cx="4678864" cy="25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78" y="3950731"/>
            <a:ext cx="4680000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"/>
          <a:stretch/>
        </p:blipFill>
        <p:spPr>
          <a:xfrm>
            <a:off x="6271082" y="1106199"/>
            <a:ext cx="4717774" cy="25270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8" y="1106199"/>
            <a:ext cx="4680000" cy="25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ECBA24-9CF3-866B-88A0-573F3A37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8. </a:t>
            </a:r>
            <a:r>
              <a:rPr lang="zh-CN" altLang="en-US" dirty="0"/>
              <a:t>申请场地介绍－售后情况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xmlns="" id="{DE669305-9806-27A4-1310-957CBB8B064B}"/>
              </a:ext>
            </a:extLst>
          </p:cNvPr>
          <p:cNvGrpSpPr/>
          <p:nvPr/>
        </p:nvGrpSpPr>
        <p:grpSpPr>
          <a:xfrm>
            <a:off x="1147761" y="693776"/>
            <a:ext cx="5962466" cy="381258"/>
            <a:chOff x="816961" y="736689"/>
            <a:chExt cx="4844502" cy="40102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CC6A1479-DC9A-3C0A-1B33-37426B535DAA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0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维修接待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12D59C61-04A4-2C3B-1045-5EDD3177B192}"/>
                </a:ext>
              </a:extLst>
            </p:cNvPr>
            <p:cNvSpPr txBox="1"/>
            <p:nvPr/>
          </p:nvSpPr>
          <p:spPr>
            <a:xfrm>
              <a:off x="5011285" y="736689"/>
              <a:ext cx="650178" cy="40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客休区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1B311DB-B089-CEE6-8E0B-F06892E64D49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机电车间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D850D649-53D4-09A6-2BEF-F1576270440D}"/>
              </a:ext>
            </a:extLst>
          </p:cNvPr>
          <p:cNvSpPr txBox="1"/>
          <p:nvPr/>
        </p:nvSpPr>
        <p:spPr>
          <a:xfrm>
            <a:off x="6310007" y="3607534"/>
            <a:ext cx="1005403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钣喷车间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3D4F509-7BBA-34D6-B6AF-DEAC0FE7FEA9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07" y="4033060"/>
            <a:ext cx="4680000" cy="252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AF643A8-7CEE-5207-90A8-E935EB990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" r="8361"/>
          <a:stretch/>
        </p:blipFill>
        <p:spPr>
          <a:xfrm>
            <a:off x="6310006" y="1075034"/>
            <a:ext cx="4680001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/>
          <a:stretch/>
        </p:blipFill>
        <p:spPr>
          <a:xfrm>
            <a:off x="1132993" y="1165599"/>
            <a:ext cx="4694768" cy="25225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23189" r="6694" b="5652"/>
          <a:stretch/>
        </p:blipFill>
        <p:spPr>
          <a:xfrm>
            <a:off x="1147761" y="4060229"/>
            <a:ext cx="4746143" cy="24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9C5D93-B6DB-18EC-D694-4E4ED47E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9. </a:t>
            </a:r>
            <a:r>
              <a:rPr lang="zh-CN" altLang="en-US" dirty="0"/>
              <a:t>申请场地介绍－周边情况</a:t>
            </a:r>
          </a:p>
        </p:txBody>
      </p:sp>
      <p:grpSp>
        <p:nvGrpSpPr>
          <p:cNvPr id="3" name="组 6">
            <a:extLst>
              <a:ext uri="{FF2B5EF4-FFF2-40B4-BE49-F238E27FC236}">
                <a16:creationId xmlns:a16="http://schemas.microsoft.com/office/drawing/2014/main" xmlns="" id="{11851381-D31C-9CEA-E924-6FEACF8E3889}"/>
              </a:ext>
            </a:extLst>
          </p:cNvPr>
          <p:cNvGrpSpPr/>
          <p:nvPr/>
        </p:nvGrpSpPr>
        <p:grpSpPr>
          <a:xfrm>
            <a:off x="1147761" y="693776"/>
            <a:ext cx="7193571" cy="381258"/>
            <a:chOff x="816961" y="736689"/>
            <a:chExt cx="5844775" cy="40102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44B93D5B-4639-D694-3AEE-D8D6BB325D6D}"/>
                </a:ext>
              </a:extLst>
            </p:cNvPr>
            <p:cNvSpPr txBox="1"/>
            <p:nvPr/>
          </p:nvSpPr>
          <p:spPr>
            <a:xfrm>
              <a:off x="816961" y="736689"/>
              <a:ext cx="2376503" cy="40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周边环境（吉利）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1AD62761-7CF8-605A-2A19-1266585AF516}"/>
                </a:ext>
              </a:extLst>
            </p:cNvPr>
            <p:cNvSpPr txBox="1"/>
            <p:nvPr/>
          </p:nvSpPr>
          <p:spPr>
            <a:xfrm>
              <a:off x="5011285" y="736689"/>
              <a:ext cx="1650451" cy="401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周边环境（比亚迪）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7D47BF4-BE20-2B08-5694-D129E79D62AA}"/>
              </a:ext>
            </a:extLst>
          </p:cNvPr>
          <p:cNvSpPr txBox="1"/>
          <p:nvPr/>
        </p:nvSpPr>
        <p:spPr>
          <a:xfrm>
            <a:off x="1147761" y="3620639"/>
            <a:ext cx="292492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周边环境（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小鹏、红旗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BC8B2A14-2A9A-F63A-3060-4F5C74C0D1A9}"/>
              </a:ext>
            </a:extLst>
          </p:cNvPr>
          <p:cNvSpPr txBox="1"/>
          <p:nvPr/>
        </p:nvSpPr>
        <p:spPr>
          <a:xfrm>
            <a:off x="6310007" y="3607534"/>
            <a:ext cx="1826141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周边环境（长安）</a:t>
            </a: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xmlns="" id="{AD265ACD-BC4E-2EEA-0CD4-C08E49958C20}"/>
              </a:ext>
            </a:extLst>
          </p:cNvPr>
          <p:cNvSpPr txBox="1"/>
          <p:nvPr/>
        </p:nvSpPr>
        <p:spPr>
          <a:xfrm>
            <a:off x="10232828" y="246900"/>
            <a:ext cx="165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照片尺寸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7*13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2" descr="C:\Users\eprvs\Downloads\839795978.jpg">
            <a:extLst>
              <a:ext uri="{FF2B5EF4-FFF2-40B4-BE49-F238E27FC236}">
                <a16:creationId xmlns:a16="http://schemas.microsoft.com/office/drawing/2014/main" xmlns="" id="{F23AB48A-EBB6-9EBC-5089-405E0446C4E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0"/>
          <a:stretch/>
        </p:blipFill>
        <p:spPr bwMode="auto">
          <a:xfrm>
            <a:off x="1147762" y="1074057"/>
            <a:ext cx="46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D0B992-236A-7CCA-F182-69BC2172D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 b="17291"/>
          <a:stretch/>
        </p:blipFill>
        <p:spPr>
          <a:xfrm>
            <a:off x="6310007" y="4051282"/>
            <a:ext cx="4680000" cy="252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DEE735D-3759-EC65-5992-D300502D4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2" y="4051282"/>
            <a:ext cx="4680000" cy="25199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FA64DF78-783F-274D-A890-069428F3D0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007" y="1075034"/>
            <a:ext cx="46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50443" y="246900"/>
            <a:ext cx="380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备注：含红线标注具体使用范围、尺寸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B3B68A9-2BCD-715A-FC1B-3F945F2406AF}"/>
              </a:ext>
            </a:extLst>
          </p:cNvPr>
          <p:cNvGrpSpPr/>
          <p:nvPr/>
        </p:nvGrpSpPr>
        <p:grpSpPr>
          <a:xfrm>
            <a:off x="3272331" y="836106"/>
            <a:ext cx="5569635" cy="5774994"/>
            <a:chOff x="3172613" y="836106"/>
            <a:chExt cx="5569635" cy="5774994"/>
          </a:xfrm>
        </p:grpSpPr>
        <p:pic>
          <p:nvPicPr>
            <p:cNvPr id="8" name="Picture 3" descr="C:\Users\eprvs\Downloads\82940354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31"/>
            <a:stretch/>
          </p:blipFill>
          <p:spPr bwMode="auto">
            <a:xfrm>
              <a:off x="3172613" y="836106"/>
              <a:ext cx="5569635" cy="577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72E59BAD-2108-4ADE-8A90-8C9875CF5609}"/>
                </a:ext>
              </a:extLst>
            </p:cNvPr>
            <p:cNvSpPr/>
            <p:nvPr/>
          </p:nvSpPr>
          <p:spPr>
            <a:xfrm>
              <a:off x="4044638" y="3345908"/>
              <a:ext cx="1524957" cy="3968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0" name="直接箭头连接符 28">
              <a:extLst>
                <a:ext uri="{FF2B5EF4-FFF2-40B4-BE49-F238E27FC236}">
                  <a16:creationId xmlns:a16="http://schemas.microsoft.com/office/drawing/2014/main" xmlns="" id="{FD4CA2BD-40F0-4D6C-82B2-B2A442640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0881" y="3345908"/>
              <a:ext cx="0" cy="396841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xmlns="" id="{3524C397-C6B4-45CC-A074-4D516F6740DD}"/>
                </a:ext>
              </a:extLst>
            </p:cNvPr>
            <p:cNvSpPr txBox="1"/>
            <p:nvPr/>
          </p:nvSpPr>
          <p:spPr>
            <a:xfrm>
              <a:off x="3351608" y="3353666"/>
              <a:ext cx="647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2">
              <a:extLst>
                <a:ext uri="{FF2B5EF4-FFF2-40B4-BE49-F238E27FC236}">
                  <a16:creationId xmlns:a16="http://schemas.microsoft.com/office/drawing/2014/main" xmlns="" id="{1AFAE2BC-1FA4-4F90-AC62-1E436C34ED58}"/>
                </a:ext>
              </a:extLst>
            </p:cNvPr>
            <p:cNvSpPr txBox="1"/>
            <p:nvPr/>
          </p:nvSpPr>
          <p:spPr>
            <a:xfrm>
              <a:off x="4037498" y="3394095"/>
              <a:ext cx="167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维修接待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客休区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5674579D-6269-402B-B2E6-70FDDA061673}"/>
                </a:ext>
              </a:extLst>
            </p:cNvPr>
            <p:cNvSpPr/>
            <p:nvPr/>
          </p:nvSpPr>
          <p:spPr>
            <a:xfrm>
              <a:off x="4057818" y="3815952"/>
              <a:ext cx="3654284" cy="22279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7" name="直接箭头连接符 28">
              <a:extLst>
                <a:ext uri="{FF2B5EF4-FFF2-40B4-BE49-F238E27FC236}">
                  <a16:creationId xmlns:a16="http://schemas.microsoft.com/office/drawing/2014/main" xmlns="" id="{D986DC9D-4722-46DF-A4B6-0CDA554472A2}"/>
                </a:ext>
              </a:extLst>
            </p:cNvPr>
            <p:cNvCxnSpPr>
              <a:cxnSpLocks/>
            </p:cNvCxnSpPr>
            <p:nvPr/>
          </p:nvCxnSpPr>
          <p:spPr>
            <a:xfrm>
              <a:off x="3999087" y="3253408"/>
              <a:ext cx="157050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20">
              <a:extLst>
                <a:ext uri="{FF2B5EF4-FFF2-40B4-BE49-F238E27FC236}">
                  <a16:creationId xmlns:a16="http://schemas.microsoft.com/office/drawing/2014/main" xmlns="" id="{394A6C64-2210-4ADC-86DE-3D774151F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8656" y="2055182"/>
              <a:ext cx="0" cy="176077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2">
              <a:extLst>
                <a:ext uri="{FF2B5EF4-FFF2-40B4-BE49-F238E27FC236}">
                  <a16:creationId xmlns:a16="http://schemas.microsoft.com/office/drawing/2014/main" xmlns="" id="{1D536908-5AA6-4F96-8AEA-673383FED837}"/>
                </a:ext>
              </a:extLst>
            </p:cNvPr>
            <p:cNvSpPr txBox="1"/>
            <p:nvPr/>
          </p:nvSpPr>
          <p:spPr>
            <a:xfrm>
              <a:off x="7956359" y="2814243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49D2C2D4-F635-BFEF-1FCF-BE46D938D5BE}"/>
                </a:ext>
              </a:extLst>
            </p:cNvPr>
            <p:cNvSpPr/>
            <p:nvPr/>
          </p:nvSpPr>
          <p:spPr>
            <a:xfrm>
              <a:off x="4039628" y="2103135"/>
              <a:ext cx="3672474" cy="16255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xmlns="" id="{638CF40B-51BF-1BC1-A462-A9F6ED904093}"/>
                </a:ext>
              </a:extLst>
            </p:cNvPr>
            <p:cNvSpPr txBox="1"/>
            <p:nvPr/>
          </p:nvSpPr>
          <p:spPr>
            <a:xfrm>
              <a:off x="5491826" y="2460300"/>
              <a:ext cx="23398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展厅及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功能区</a:t>
              </a:r>
            </a:p>
          </p:txBody>
        </p:sp>
        <p:cxnSp>
          <p:nvCxnSpPr>
            <p:cNvPr id="23" name="直接箭头连接符 28">
              <a:extLst>
                <a:ext uri="{FF2B5EF4-FFF2-40B4-BE49-F238E27FC236}">
                  <a16:creationId xmlns:a16="http://schemas.microsoft.com/office/drawing/2014/main" xmlns="" id="{1EF0E24C-26F5-8EEE-3306-D6A95CE08CA6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58" y="1865906"/>
              <a:ext cx="358975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">
              <a:extLst>
                <a:ext uri="{FF2B5EF4-FFF2-40B4-BE49-F238E27FC236}">
                  <a16:creationId xmlns:a16="http://schemas.microsoft.com/office/drawing/2014/main" xmlns="" id="{9227C38F-6AEE-0394-0CEB-BEE669CD2932}"/>
                </a:ext>
              </a:extLst>
            </p:cNvPr>
            <p:cNvSpPr txBox="1"/>
            <p:nvPr/>
          </p:nvSpPr>
          <p:spPr>
            <a:xfrm>
              <a:off x="4431114" y="2900822"/>
              <a:ext cx="1503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">
              <a:extLst>
                <a:ext uri="{FF2B5EF4-FFF2-40B4-BE49-F238E27FC236}">
                  <a16:creationId xmlns:a16="http://schemas.microsoft.com/office/drawing/2014/main" xmlns="" id="{27956871-1B9F-FDAD-3BEE-56E4F51A1E79}"/>
                </a:ext>
              </a:extLst>
            </p:cNvPr>
            <p:cNvSpPr txBox="1"/>
            <p:nvPr/>
          </p:nvSpPr>
          <p:spPr>
            <a:xfrm>
              <a:off x="5338900" y="4884671"/>
              <a:ext cx="1073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售后车间</a:t>
              </a:r>
            </a:p>
          </p:txBody>
        </p:sp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xmlns="" id="{58A6A52A-5DA6-F378-A482-1BE058D552FA}"/>
                </a:ext>
              </a:extLst>
            </p:cNvPr>
            <p:cNvSpPr txBox="1"/>
            <p:nvPr/>
          </p:nvSpPr>
          <p:spPr>
            <a:xfrm>
              <a:off x="5363193" y="1250351"/>
              <a:ext cx="1093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400" dirty="0">
                  <a:solidFill>
                    <a:srgbClr val="FF0000"/>
                  </a:solidFill>
                  <a:latin typeface="HYQIHEI-55S BOOK" pitchFamily="18" charset="-122"/>
                  <a:ea typeface="HYQIHEI-55S BOOK" pitchFamily="18" charset="-122"/>
                </a:rPr>
                <a:t>展厅入口</a:t>
              </a:r>
            </a:p>
          </p:txBody>
        </p:sp>
        <p:sp>
          <p:nvSpPr>
            <p:cNvPr id="27" name="文本框 2">
              <a:extLst>
                <a:ext uri="{FF2B5EF4-FFF2-40B4-BE49-F238E27FC236}">
                  <a16:creationId xmlns:a16="http://schemas.microsoft.com/office/drawing/2014/main" xmlns="" id="{307DDD54-EA42-40D9-BA93-8C4A935E6A31}"/>
                </a:ext>
              </a:extLst>
            </p:cNvPr>
            <p:cNvSpPr txBox="1"/>
            <p:nvPr/>
          </p:nvSpPr>
          <p:spPr>
            <a:xfrm>
              <a:off x="5405388" y="1483332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24m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33" name="直接箭头连接符 20">
              <a:extLst>
                <a:ext uri="{FF2B5EF4-FFF2-40B4-BE49-F238E27FC236}">
                  <a16:creationId xmlns:a16="http://schemas.microsoft.com/office/drawing/2014/main" xmlns="" id="{394A6C64-2210-4ADC-86DE-3D774151F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8656" y="3815952"/>
              <a:ext cx="0" cy="2227987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xmlns="" id="{1D536908-5AA6-4F96-8AEA-673383FED837}"/>
                </a:ext>
              </a:extLst>
            </p:cNvPr>
            <p:cNvSpPr txBox="1"/>
            <p:nvPr/>
          </p:nvSpPr>
          <p:spPr>
            <a:xfrm>
              <a:off x="7878656" y="4610758"/>
              <a:ext cx="785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35m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E36ABF-22EC-EB70-E384-58C2A712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10. </a:t>
            </a:r>
            <a:r>
              <a:rPr lang="zh-CN" altLang="en-US" dirty="0"/>
              <a:t>场地平面图</a:t>
            </a:r>
          </a:p>
        </p:txBody>
      </p:sp>
    </p:spTree>
    <p:extLst>
      <p:ext uri="{BB962C8B-B14F-4D97-AF65-F5344CB8AC3E}">
        <p14:creationId xmlns:p14="http://schemas.microsoft.com/office/powerpoint/2010/main" val="183214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44777"/>
              </p:ext>
            </p:extLst>
          </p:nvPr>
        </p:nvGraphicFramePr>
        <p:xfrm>
          <a:off x="2056596" y="2162475"/>
          <a:ext cx="8078808" cy="253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8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申请区域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省  </a:t>
                      </a:r>
                      <a:r>
                        <a:rPr lang="en-US" altLang="zh-CN" sz="1800" b="1" baseline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市  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区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市</a:t>
                      </a:r>
                      <a:r>
                        <a:rPr lang="en-US" altLang="zh-CN" sz="1800" b="1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1" dirty="0">
                          <a:latin typeface="+mj-lt"/>
                          <a:ea typeface="+mj-ea"/>
                          <a:cs typeface="微软雅黑"/>
                        </a:rPr>
                        <a:t>县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申请公司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XXXXX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j-ea"/>
                          <a:cs typeface="微软雅黑"/>
                        </a:rPr>
                        <a:t>销售服务有限公司 </a:t>
                      </a:r>
                      <a:endParaRPr lang="zh-CN" altLang="zh-CN" sz="1800" b="0" kern="1200" dirty="0">
                        <a:solidFill>
                          <a:schemeClr val="dk1"/>
                        </a:solidFill>
                        <a:latin typeface="+mj-lt"/>
                        <a:ea typeface="+mj-ea"/>
                        <a:cs typeface="微软雅黑"/>
                      </a:endParaRP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申请时间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2023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年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月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日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申请品牌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latin typeface="+mj-lt"/>
                          <a:ea typeface="+mj-ea"/>
                          <a:cs typeface="微软雅黑"/>
                        </a:rPr>
                        <a:t>荣威</a:t>
                      </a:r>
                      <a:endParaRPr lang="en-US" altLang="zh-CN" sz="1800" b="0" dirty="0">
                        <a:latin typeface="+mj-lt"/>
                        <a:ea typeface="+mj-ea"/>
                        <a:cs typeface="微软雅黑"/>
                      </a:endParaRP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项目对接人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/</a:t>
                      </a:r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联系方式</a:t>
                      </a: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j-lt"/>
                          <a:ea typeface="+mj-ea"/>
                          <a:cs typeface="微软雅黑"/>
                        </a:rPr>
                        <a:t>王</a:t>
                      </a:r>
                      <a:r>
                        <a:rPr lang="en-US" altLang="zh-CN" sz="1800" b="0" dirty="0">
                          <a:latin typeface="+mj-lt"/>
                          <a:ea typeface="+mj-ea"/>
                          <a:cs typeface="微软雅黑"/>
                        </a:rPr>
                        <a:t>XX/188XXXXXXXX</a:t>
                      </a:r>
                      <a:endParaRPr lang="zh-CN" altLang="en-US" sz="1800" b="0" dirty="0">
                        <a:latin typeface="+mj-lt"/>
                        <a:ea typeface="+mj-ea"/>
                        <a:cs typeface="微软雅黑"/>
                      </a:endParaRPr>
                    </a:p>
                  </a:txBody>
                  <a:tcPr marL="94465" marR="94465" marT="47232" marB="4723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8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1895" y="2943727"/>
            <a:ext cx="48126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4267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7722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1895" y="2943727"/>
            <a:ext cx="48126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 UP</a:t>
            </a:r>
            <a:endParaRPr lang="zh-CN" altLang="en-US" sz="4267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7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="" xmlns:a16="http://schemas.microsoft.com/office/drawing/2014/main" id="{D10D12D1-0887-4834-A934-B118ABD61722}"/>
              </a:ext>
            </a:extLst>
          </p:cNvPr>
          <p:cNvSpPr txBox="1">
            <a:spLocks/>
          </p:cNvSpPr>
          <p:nvPr/>
        </p:nvSpPr>
        <p:spPr>
          <a:xfrm>
            <a:off x="1132993" y="57147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1.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上汽集团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FED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</a:rPr>
              <a:t>标准效果图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17E083-8823-459C-AD93-E3841E2B4624}"/>
              </a:ext>
            </a:extLst>
          </p:cNvPr>
          <p:cNvSpPr txBox="1"/>
          <p:nvPr/>
        </p:nvSpPr>
        <p:spPr>
          <a:xfrm>
            <a:off x="2541709" y="3603469"/>
            <a:ext cx="22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外立面效果图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7A7F7FD-FC64-4B35-B828-F43A54F46EA0}"/>
              </a:ext>
            </a:extLst>
          </p:cNvPr>
          <p:cNvSpPr txBox="1"/>
          <p:nvPr/>
        </p:nvSpPr>
        <p:spPr>
          <a:xfrm>
            <a:off x="7947735" y="3603469"/>
            <a:ext cx="22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展厅效果图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92A1D58-322B-441C-BF42-FF7AB458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" t="7387" r="-121" b="5395"/>
          <a:stretch/>
        </p:blipFill>
        <p:spPr>
          <a:xfrm>
            <a:off x="7801736" y="4022791"/>
            <a:ext cx="3663119" cy="20586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AF764D46-9B35-41B7-B6D3-3AF89225C3CD}"/>
              </a:ext>
            </a:extLst>
          </p:cNvPr>
          <p:cNvSpPr txBox="1"/>
          <p:nvPr/>
        </p:nvSpPr>
        <p:spPr>
          <a:xfrm>
            <a:off x="1593281" y="6195972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售后接待区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390D2C2C-654E-419E-A80F-76026DAE7720}"/>
              </a:ext>
            </a:extLst>
          </p:cNvPr>
          <p:cNvSpPr txBox="1"/>
          <p:nvPr/>
        </p:nvSpPr>
        <p:spPr>
          <a:xfrm>
            <a:off x="9184771" y="6195970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售后车间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37DB530F-FD72-42E0-8696-A5DF71BAEEB1}"/>
              </a:ext>
            </a:extLst>
          </p:cNvPr>
          <p:cNvSpPr txBox="1"/>
          <p:nvPr/>
        </p:nvSpPr>
        <p:spPr>
          <a:xfrm>
            <a:off x="5326857" y="6195972"/>
            <a:ext cx="149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客休区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21" y="1060498"/>
            <a:ext cx="5001923" cy="25009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35" y="1039639"/>
            <a:ext cx="4413024" cy="24830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7" y="4105433"/>
            <a:ext cx="3156123" cy="1775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49" y="4105433"/>
            <a:ext cx="3210678" cy="180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67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D10D12D1-0887-4834-A934-B118ABD61722}"/>
              </a:ext>
            </a:extLst>
          </p:cNvPr>
          <p:cNvSpPr txBox="1">
            <a:spLocks/>
          </p:cNvSpPr>
          <p:nvPr/>
        </p:nvSpPr>
        <p:spPr>
          <a:xfrm>
            <a:off x="1132993" y="57147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2. </a:t>
            </a:r>
            <a:r>
              <a:rPr lang="zh-CN" altLang="en-US" dirty="0"/>
              <a:t>授权经销店分级别场地要求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A848F5D7-D513-43DE-93E3-8124B4B75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6106"/>
              </p:ext>
            </p:extLst>
          </p:nvPr>
        </p:nvGraphicFramePr>
        <p:xfrm>
          <a:off x="1290319" y="2066453"/>
          <a:ext cx="9611362" cy="3167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8924">
                  <a:extLst>
                    <a:ext uri="{9D8B030D-6E8A-4147-A177-3AD203B41FA5}">
                      <a16:colId xmlns:a16="http://schemas.microsoft.com/office/drawing/2014/main" xmlns="" val="2694312227"/>
                    </a:ext>
                  </a:extLst>
                </a:gridCol>
                <a:gridCol w="2284146">
                  <a:extLst>
                    <a:ext uri="{9D8B030D-6E8A-4147-A177-3AD203B41FA5}">
                      <a16:colId xmlns:a16="http://schemas.microsoft.com/office/drawing/2014/main" xmlns="" val="3280015646"/>
                    </a:ext>
                  </a:extLst>
                </a:gridCol>
                <a:gridCol w="2284146">
                  <a:extLst>
                    <a:ext uri="{9D8B030D-6E8A-4147-A177-3AD203B41FA5}">
                      <a16:colId xmlns:a16="http://schemas.microsoft.com/office/drawing/2014/main" xmlns="" val="464913150"/>
                    </a:ext>
                  </a:extLst>
                </a:gridCol>
                <a:gridCol w="2284146">
                  <a:extLst>
                    <a:ext uri="{9D8B030D-6E8A-4147-A177-3AD203B41FA5}">
                      <a16:colId xmlns:a16="http://schemas.microsoft.com/office/drawing/2014/main" xmlns="" val="1569242893"/>
                    </a:ext>
                  </a:extLst>
                </a:gridCol>
              </a:tblGrid>
              <a:tr h="5138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数据指标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\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级别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F1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32348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F2</a:t>
                      </a: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级</a:t>
                      </a: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7616978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建筑面宽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7595890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建筑进深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895434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建筑总面积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r>
                        <a:rPr lang="en-US" sz="1300" b="1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300" b="1" kern="1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700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423324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r>
                        <a:rPr lang="en-US" sz="1300" b="1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zh-CN" altLang="en-US" sz="1300" b="1" kern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350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90374127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售后服务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r>
                        <a:rPr lang="en-US" sz="1300" b="1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zh-CN" altLang="en-US" sz="1300" b="1" kern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59602154"/>
                  </a:ext>
                </a:extLst>
              </a:tr>
              <a:tr h="4423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/m</a:t>
                      </a:r>
                      <a:r>
                        <a:rPr lang="en-US" sz="1300" b="1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zh-CN" altLang="en-US" sz="1300" b="1" kern="120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endParaRPr lang="zh-CN" sz="13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6594" marR="46594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</a:t>
                      </a:r>
                      <a:endParaRPr lang="zh-CN" altLang="en-US" sz="1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2321" marR="9232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7908912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E538DD1-28BE-42FA-B75C-969B887BAC6D}"/>
              </a:ext>
            </a:extLst>
          </p:cNvPr>
          <p:cNvSpPr txBox="1"/>
          <p:nvPr/>
        </p:nvSpPr>
        <p:spPr>
          <a:xfrm>
            <a:off x="1290319" y="5304102"/>
            <a:ext cx="3038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注：</a:t>
            </a:r>
            <a:r>
              <a:rPr lang="en-US" altLang="zh-CN" sz="1200" dirty="0"/>
              <a:t> F2</a:t>
            </a:r>
            <a:r>
              <a:rPr lang="zh-CN" altLang="en-US" sz="1200" dirty="0"/>
              <a:t>级仅适用于被认定的三四线市场</a:t>
            </a:r>
          </a:p>
        </p:txBody>
      </p:sp>
    </p:spTree>
    <p:extLst>
      <p:ext uri="{BB962C8B-B14F-4D97-AF65-F5344CB8AC3E}">
        <p14:creationId xmlns:p14="http://schemas.microsoft.com/office/powerpoint/2010/main" val="42761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D10D12D1-0887-4834-A934-B118ABD61722}"/>
              </a:ext>
            </a:extLst>
          </p:cNvPr>
          <p:cNvSpPr txBox="1">
            <a:spLocks/>
          </p:cNvSpPr>
          <p:nvPr/>
        </p:nvSpPr>
        <p:spPr>
          <a:xfrm>
            <a:off x="1132993" y="57147"/>
            <a:ext cx="10515600" cy="687611"/>
          </a:xfrm>
          <a:prstGeom prst="rect">
            <a:avLst/>
          </a:prstGeom>
        </p:spPr>
        <p:txBody>
          <a:bodyPr vert="horz" lIns="77396" tIns="38691" rIns="77396" bIns="38691" rtlCol="0" anchor="ctr">
            <a:normAutofit/>
          </a:bodyPr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4. </a:t>
            </a:r>
            <a:r>
              <a:rPr lang="zh-CN" altLang="en-US" dirty="0"/>
              <a:t>上汽集团授权经销店申请、审批工作流程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4D993D3-D0DB-41BA-B86F-CF688B9E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902641"/>
            <a:ext cx="5689600" cy="55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1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8873730" y="247063"/>
            <a:ext cx="293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备注：股权结构从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天眼查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kumimoji="1"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截屏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FABCF3-0BFC-01D5-6D0E-43A31A00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 </a:t>
            </a:r>
            <a:r>
              <a:rPr lang="zh-CN" altLang="en-US" dirty="0"/>
              <a:t>申请公司营业执照、股权结构</a:t>
            </a:r>
            <a:r>
              <a:rPr lang="zh-CN" altLang="en-US" dirty="0">
                <a:solidFill>
                  <a:srgbClr val="FF0000"/>
                </a:solidFill>
              </a:rPr>
              <a:t>（请提供营业执照）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25" y="1254617"/>
            <a:ext cx="3916784" cy="47805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03BB28-9A85-4BE3-A787-10197AB5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02" y="1151402"/>
            <a:ext cx="3115326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352981"/>
              </p:ext>
            </p:extLst>
          </p:nvPr>
        </p:nvGraphicFramePr>
        <p:xfrm>
          <a:off x="914404" y="1107440"/>
          <a:ext cx="10363194" cy="5140962"/>
        </p:xfrm>
        <a:graphic>
          <a:graphicData uri="http://schemas.openxmlformats.org/drawingml/2006/table">
            <a:tbl>
              <a:tblPr/>
              <a:tblGrid>
                <a:gridCol w="1727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1218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基本情况</a:t>
                      </a:r>
                    </a:p>
                  </a:txBody>
                  <a:tcPr marL="15631" marR="15631" marT="1270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申请公司全称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noProof="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XXXXX</a:t>
                      </a:r>
                      <a:r>
                        <a:rPr lang="zh-CN" altLang="en-US" sz="1400" b="0" kern="1200" noProof="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公</a:t>
                      </a: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微软雅黑"/>
                        </a:rPr>
                        <a:t>司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成立时间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日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注册资金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经营品牌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所在城市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/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区县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市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区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县</a:t>
                      </a: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</a:rPr>
                        <a:t>市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一汽大众</a:t>
                      </a: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218">
                <a:tc rowSpan="6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申请公司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/>
                        <a:ea typeface="微软雅黑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股东情况</a:t>
                      </a:r>
                    </a:p>
                  </a:txBody>
                  <a:tcPr marL="15631" marR="15631" marT="1270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股东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出资金额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股比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  <a:ea typeface="微软雅黑"/>
                          <a:cs typeface="微软雅黑"/>
                        </a:rPr>
                        <a:t>涉及其他行业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GB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600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200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万元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/>
                          <a:ea typeface="微软雅黑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32908" rtl="0" eaLnBrk="1" fontAlgn="auto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股东间关系</a:t>
                      </a: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auto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0911850"/>
                  </a:ext>
                </a:extLst>
              </a:tr>
              <a:tr h="571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微软雅黑"/>
                        </a:rPr>
                        <a:t>法人代表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kern="1200" dirty="0">
                        <a:solidFill>
                          <a:schemeClr val="dk1"/>
                        </a:solidFill>
                        <a:latin typeface="微软雅黑"/>
                        <a:ea typeface="微软雅黑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97E50E-E034-499F-9627-E51153F3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1. </a:t>
            </a: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申请公司情况介绍</a:t>
            </a:r>
            <a:endParaRPr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80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96F33CA0-53E0-96A6-5B2E-0946743A7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75543"/>
              </p:ext>
            </p:extLst>
          </p:nvPr>
        </p:nvGraphicFramePr>
        <p:xfrm>
          <a:off x="914405" y="1107440"/>
          <a:ext cx="10363191" cy="5140961"/>
        </p:xfrm>
        <a:graphic>
          <a:graphicData uri="http://schemas.openxmlformats.org/drawingml/2006/table">
            <a:tbl>
              <a:tblPr/>
              <a:tblGrid>
                <a:gridCol w="1727199">
                  <a:extLst>
                    <a:ext uri="{9D8B030D-6E8A-4147-A177-3AD203B41FA5}">
                      <a16:colId xmlns:a16="http://schemas.microsoft.com/office/drawing/2014/main" xmlns="" val="3465538115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xmlns="" val="3565825003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xmlns="" val="2008986559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xmlns="" val="1662056959"/>
                    </a:ext>
                  </a:extLst>
                </a:gridCol>
                <a:gridCol w="2158998">
                  <a:extLst>
                    <a:ext uri="{9D8B030D-6E8A-4147-A177-3AD203B41FA5}">
                      <a16:colId xmlns:a16="http://schemas.microsoft.com/office/drawing/2014/main" xmlns="" val="3503858773"/>
                    </a:ext>
                  </a:extLst>
                </a:gridCol>
              </a:tblGrid>
              <a:tr h="734423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拟建公司</a:t>
                      </a:r>
                      <a:endParaRPr lang="en-US" altLang="zh-CN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基本情况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此次申请上海汽车品牌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荣威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649607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拟建新公司注册资金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建店形式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改建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/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新建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691796"/>
                  </a:ext>
                </a:extLst>
              </a:tr>
              <a:tr h="734423">
                <a:tc rowSpan="5">
                  <a:txBody>
                    <a:bodyPr/>
                    <a:lstStyle/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拟建公司        </a:t>
                      </a:r>
                      <a:endParaRPr lang="en-US" altLang="zh-TW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  <a:p>
                      <a:pPr algn="ctr" fontAlgn="auto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股东情况</a:t>
                      </a:r>
                    </a:p>
                  </a:txBody>
                  <a:tcPr marL="14428" marR="1442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股东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出资金额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股比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涉及其他行业</a:t>
                      </a:r>
                    </a:p>
                  </a:txBody>
                  <a:tcPr marL="14428" marR="14428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297427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万元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3116082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r>
                        <a:rPr lang="zh-CN" altLang="en-US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万元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XX%</a:t>
                      </a: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2313324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1723" marR="11723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15631" marR="15631" marT="127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1667650"/>
                  </a:ext>
                </a:extLst>
              </a:tr>
              <a:tr h="7344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zh-CN" sz="1400" b="1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法人代表</a:t>
                      </a:r>
                      <a:endParaRPr lang="zh-CN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/>
                      </a:endParaRPr>
                    </a:p>
                  </a:txBody>
                  <a:tcPr marL="84406" marR="8440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/>
                        </a:rPr>
                        <a:t>XXX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4406" marR="8440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7317808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DA3FA3-5C06-3D13-6F8B-4799EF77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拟建新公司情况介绍</a:t>
            </a:r>
          </a:p>
        </p:txBody>
      </p:sp>
    </p:spTree>
    <p:extLst>
      <p:ext uri="{BB962C8B-B14F-4D97-AF65-F5344CB8AC3E}">
        <p14:creationId xmlns:p14="http://schemas.microsoft.com/office/powerpoint/2010/main" val="40854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投资方概况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xmlns="" id="{DBCA8486-3ED5-B9C1-0161-908A1D7E0D7C}"/>
              </a:ext>
            </a:extLst>
          </p:cNvPr>
          <p:cNvSpPr txBox="1">
            <a:spLocks/>
          </p:cNvSpPr>
          <p:nvPr/>
        </p:nvSpPr>
        <p:spPr>
          <a:xfrm>
            <a:off x="689343" y="1173037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3.1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实控人（大股东）信息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03412"/>
              </p:ext>
            </p:extLst>
          </p:nvPr>
        </p:nvGraphicFramePr>
        <p:xfrm>
          <a:off x="750303" y="1694826"/>
          <a:ext cx="10691393" cy="4634856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xmlns="" val="3546462514"/>
                    </a:ext>
                  </a:extLst>
                </a:gridCol>
              </a:tblGrid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主要产业所在地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参股其他汽车品牌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8414537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7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投资方概况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xmlns="" id="{DBCA8486-3ED5-B9C1-0161-908A1D7E0D7C}"/>
              </a:ext>
            </a:extLst>
          </p:cNvPr>
          <p:cNvSpPr txBox="1">
            <a:spLocks/>
          </p:cNvSpPr>
          <p:nvPr/>
        </p:nvSpPr>
        <p:spPr>
          <a:xfrm>
            <a:off x="689343" y="1173037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3.2 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参股人信息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429285"/>
              </p:ext>
            </p:extLst>
          </p:nvPr>
        </p:nvGraphicFramePr>
        <p:xfrm>
          <a:off x="750303" y="1694826"/>
          <a:ext cx="10691393" cy="4634856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xmlns="" val="3546462514"/>
                    </a:ext>
                  </a:extLst>
                </a:gridCol>
              </a:tblGrid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1032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932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主要产业所在地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参股其他汽车品牌</a:t>
                      </a:r>
                      <a:endParaRPr lang="zh-CN" altLang="zh-CN" sz="14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8414537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609543" rtl="0" eaLnBrk="1" latinLnBrk="0" hangingPunct="1"/>
                      <a:endParaRPr lang="zh-CN" alt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7077E97E-1238-3999-B2BB-346857D64CD9}"/>
              </a:ext>
            </a:extLst>
          </p:cNvPr>
          <p:cNvSpPr txBox="1"/>
          <p:nvPr/>
        </p:nvSpPr>
        <p:spPr>
          <a:xfrm>
            <a:off x="689343" y="6400917"/>
            <a:ext cx="3230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备注：请扩页详述新店每位参股人员情况</a:t>
            </a:r>
          </a:p>
        </p:txBody>
      </p:sp>
    </p:spTree>
    <p:extLst>
      <p:ext uri="{BB962C8B-B14F-4D97-AF65-F5344CB8AC3E}">
        <p14:creationId xmlns:p14="http://schemas.microsoft.com/office/powerpoint/2010/main" val="30914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764854-BACB-D12C-708D-36BA7801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汽车行业经验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xmlns="" id="{20A8BBCE-2431-09BD-E10C-D5FB7F66E17B}"/>
              </a:ext>
            </a:extLst>
          </p:cNvPr>
          <p:cNvSpPr txBox="1">
            <a:spLocks/>
          </p:cNvSpPr>
          <p:nvPr/>
        </p:nvSpPr>
        <p:spPr>
          <a:xfrm>
            <a:off x="791018" y="1757216"/>
            <a:ext cx="7416059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投资人旗下是否有其它汽车品牌，若有，请填写如下表格：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2EE1F6B5-A089-1C27-70E3-0699EB71A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644604"/>
              </p:ext>
            </p:extLst>
          </p:nvPr>
        </p:nvGraphicFramePr>
        <p:xfrm>
          <a:off x="876302" y="2312045"/>
          <a:ext cx="10439395" cy="3348310"/>
        </p:xfrm>
        <a:graphic>
          <a:graphicData uri="http://schemas.openxmlformats.org/drawingml/2006/table">
            <a:tbl>
              <a:tblPr/>
              <a:tblGrid>
                <a:gridCol w="466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xmlns="" val="711165958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xmlns="" val="11853179"/>
                    </a:ext>
                  </a:extLst>
                </a:gridCol>
                <a:gridCol w="894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xmlns="" val="1489957590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xmlns="" val="2258679866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xmlns="" val="373314345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xmlns="" val="3903630052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xmlns="" val="3136328377"/>
                    </a:ext>
                  </a:extLst>
                </a:gridCol>
                <a:gridCol w="931351">
                  <a:extLst>
                    <a:ext uri="{9D8B030D-6E8A-4147-A177-3AD203B41FA5}">
                      <a16:colId xmlns:a16="http://schemas.microsoft.com/office/drawing/2014/main" xmlns="" val="2255220533"/>
                    </a:ext>
                  </a:extLst>
                </a:gridCol>
                <a:gridCol w="1366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4155"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授权品牌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城市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县级市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公司简称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开业时间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历年销量情况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销量情况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2023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1-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申请月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销量情况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1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当地市占率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所在城市</a:t>
                      </a:r>
                      <a:endParaRPr lang="en-US" altLang="zh-CN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该品牌数量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ctr" defTabSz="609543" rtl="0" eaLnBrk="1" fontAlgn="ctr" latinLnBrk="0" hangingPunct="1"/>
                      <a:r>
                        <a:rPr lang="zh-CN" alt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同城排名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0804088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1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2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3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4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5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6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lvl="0" algn="ctr" font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…</a:t>
                      </a:r>
                    </a:p>
                  </a:txBody>
                  <a:tcPr marT="45723" marB="45723"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45705" marB="45705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D0B8F8-5AD8-A220-D7A9-AC53919B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 </a:t>
            </a:r>
            <a:r>
              <a:rPr lang="zh-CN" altLang="en-US" dirty="0"/>
              <a:t>品牌认知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F15EAEC0-D49B-28F0-13E0-3FCF90B34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66909"/>
              </p:ext>
            </p:extLst>
          </p:nvPr>
        </p:nvGraphicFramePr>
        <p:xfrm>
          <a:off x="843360" y="4338043"/>
          <a:ext cx="10515600" cy="19098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984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ED96BD9F-CFD1-358A-9E9B-9340127BA0FD}"/>
              </a:ext>
            </a:extLst>
          </p:cNvPr>
          <p:cNvSpPr txBox="1"/>
          <p:nvPr/>
        </p:nvSpPr>
        <p:spPr>
          <a:xfrm>
            <a:off x="843360" y="1429972"/>
            <a:ext cx="9665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prstClr val="black"/>
                </a:solidFill>
                <a:latin typeface="微软雅黑"/>
                <a:ea typeface="微软雅黑"/>
              </a:rPr>
              <a:t>价值观：诚信、责任、合作、创新、进取、梦想</a:t>
            </a: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xmlns="" id="{06EEA075-88D7-5ADC-42D3-9538520BABD7}"/>
              </a:ext>
            </a:extLst>
          </p:cNvPr>
          <p:cNvSpPr txBox="1">
            <a:spLocks/>
          </p:cNvSpPr>
          <p:nvPr/>
        </p:nvSpPr>
        <p:spPr>
          <a:xfrm>
            <a:off x="843360" y="3817203"/>
            <a:ext cx="5350902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5.2 </a:t>
            </a:r>
            <a:r>
              <a:rPr lang="zh-CN" altLang="en-US" dirty="0" smtClean="0">
                <a:solidFill>
                  <a:srgbClr val="0070C0"/>
                </a:solidFill>
                <a:latin typeface="微软雅黑"/>
                <a:ea typeface="微软雅黑"/>
              </a:rPr>
              <a:t>对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荣威</a:t>
            </a:r>
            <a:r>
              <a:rPr lang="zh-CN" altLang="en-US" dirty="0" smtClean="0">
                <a:solidFill>
                  <a:srgbClr val="0070C0"/>
                </a:solidFill>
                <a:latin typeface="微软雅黑"/>
                <a:ea typeface="微软雅黑"/>
              </a:rPr>
              <a:t>品牌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核心产品的认知</a:t>
            </a:r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xmlns="" id="{5680308C-3FAC-793D-B060-DBB7DAFB65E7}"/>
              </a:ext>
            </a:extLst>
          </p:cNvPr>
          <p:cNvSpPr txBox="1">
            <a:spLocks/>
          </p:cNvSpPr>
          <p:nvPr/>
        </p:nvSpPr>
        <p:spPr>
          <a:xfrm>
            <a:off x="843360" y="995241"/>
            <a:ext cx="5201840" cy="427460"/>
          </a:xfrm>
          <a:prstGeom prst="rect">
            <a:avLst/>
          </a:prstGeom>
        </p:spPr>
        <p:txBody>
          <a:bodyPr/>
          <a:lstStyle>
            <a:lvl1pPr marL="342891" indent="-342891" algn="l" defTabSz="60954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sz="2000" b="1" kern="1200">
                <a:solidFill>
                  <a:srgbClr val="0FAFE6"/>
                </a:solidFill>
                <a:latin typeface="+mn-lt"/>
                <a:ea typeface="+mn-ea"/>
                <a:cs typeface="+mn-cs"/>
              </a:defRPr>
            </a:lvl1pPr>
            <a:lvl2pPr marL="990506" indent="-380965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5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00" indent="-304771" algn="l" defTabSz="60954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42" indent="-304771" algn="l" defTabSz="60954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87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9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72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4" indent="-304771" algn="l" defTabSz="60954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altLang="zh-CN" dirty="0">
                <a:solidFill>
                  <a:srgbClr val="0070C0"/>
                </a:solidFill>
                <a:latin typeface="微软雅黑"/>
                <a:ea typeface="微软雅黑"/>
              </a:rPr>
              <a:t>5.1 </a:t>
            </a:r>
            <a:r>
              <a:rPr lang="zh-CN" altLang="en-US" dirty="0" smtClean="0">
                <a:solidFill>
                  <a:srgbClr val="0070C0"/>
                </a:solidFill>
                <a:latin typeface="微软雅黑"/>
                <a:ea typeface="微软雅黑"/>
              </a:rPr>
              <a:t>对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荣威</a:t>
            </a:r>
            <a:r>
              <a:rPr lang="zh-CN" altLang="en-US" dirty="0" smtClean="0">
                <a:solidFill>
                  <a:srgbClr val="0070C0"/>
                </a:solidFill>
                <a:latin typeface="微软雅黑"/>
                <a:ea typeface="微软雅黑"/>
              </a:rPr>
              <a:t>品牌</a:t>
            </a:r>
            <a:r>
              <a:rPr lang="zh-CN" altLang="en-US" dirty="0">
                <a:solidFill>
                  <a:srgbClr val="0070C0"/>
                </a:solidFill>
                <a:latin typeface="微软雅黑"/>
                <a:ea typeface="微软雅黑"/>
              </a:rPr>
              <a:t>价值观的认识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xmlns="" id="{1FB5AE45-CC34-5D6E-CA54-66086C635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11781"/>
              </p:ext>
            </p:extLst>
          </p:nvPr>
        </p:nvGraphicFramePr>
        <p:xfrm>
          <a:off x="843360" y="1798357"/>
          <a:ext cx="10515600" cy="19098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9843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72000" marR="72000" marT="36030" marB="36030" anchor="ctr" horzOverflow="overflow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4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B44B6-265F-F363-214E-12BF43CF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总经理概况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xmlns="" id="{57B80AFD-C0FA-4E7B-0F3B-CBC0A8BF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683502"/>
              </p:ext>
            </p:extLst>
          </p:nvPr>
        </p:nvGraphicFramePr>
        <p:xfrm>
          <a:off x="750303" y="1528571"/>
          <a:ext cx="10691393" cy="4647128"/>
        </p:xfrm>
        <a:graphic>
          <a:graphicData uri="http://schemas.openxmlformats.org/drawingml/2006/table">
            <a:tbl>
              <a:tblPr firstRow="1" firstCol="1" bandRow="1"/>
              <a:tblGrid>
                <a:gridCol w="1579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4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82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3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5773">
                  <a:extLst>
                    <a:ext uri="{9D8B030D-6E8A-4147-A177-3AD203B41FA5}">
                      <a16:colId xmlns:a16="http://schemas.microsoft.com/office/drawing/2014/main" xmlns="" val="3546462514"/>
                    </a:ext>
                  </a:extLst>
                </a:gridCol>
              </a:tblGrid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</a:t>
                      </a:r>
                      <a:endParaRPr 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近期工作半身照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出生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年月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indent="0" algn="ctr" defTabSz="6095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常驻</a:t>
                      </a:r>
                      <a:r>
                        <a:rPr lang="zh-CN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00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</a:t>
                      </a:r>
                      <a:endParaRPr lang="zh-CN" altLang="zh-CN" sz="14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/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Email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968">
                <a:tc gridSpan="5"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履历（投资管理经历）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6862168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3786593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360"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16454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032908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549361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066662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583115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099569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616023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132477" algn="l" defTabSz="1032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algn="l" defTabSz="1032908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1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Jmz9S4nEeLvwJAt7kR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O1dixxF0.VjalVXqaWd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qjqOr3K0itH0Ne_Jgtg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N.5j0Rt0Ov4fIyPl8Sz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iCJIJoRUee5D9Wa3qdb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Z4Wr71Ckm6UvbyHZZLx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SnB9aGBEGwrZui2hgta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dulqockaKqbCXybw0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VObBTN4EqzybMu2hrXi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qjqOr3K0itH0Ne_Jgt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N.5j0Rt0Ov4fIyPl8Sz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xNg8.y1kWsQhzfb0usI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iCJIJoRUee5D9Wa3qdb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9Ykjo8UeC0DKRCbi4W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HOJugLvUu7cxDTngZ3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ICPnMNTE6QC59CgzWJ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djGR3w6EOU0raLfhyB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.Sz3Av2Eiems5cSZo0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1Ut1GJJm0Oe55TY8ole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8cxfIfUk2mnCEx5Guw0Q"/>
</p:tagLst>
</file>

<file path=ppt/theme/theme1.xml><?xml version="1.0" encoding="utf-8"?>
<a:theme xmlns:a="http://schemas.openxmlformats.org/drawingml/2006/main" name="33_商用车事业部模板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808080"/>
      </a:lt2>
      <a:accent1>
        <a:srgbClr val="2E75B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华文细黑"/>
        <a:cs typeface=""/>
      </a:majorFont>
      <a:minorFont>
        <a:latin typeface="Arial"/>
        <a:ea typeface="华文细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MPV" id="{06259E08-BA8C-4016-B81A-5C5258F0A5BD}" vid="{248D5E7A-AF00-43F3-9B03-E67B4C835B42}"/>
    </a:ext>
  </a:extLst>
</a:theme>
</file>

<file path=ppt/theme/theme4.xml><?xml version="1.0" encoding="utf-8"?>
<a:theme xmlns:a="http://schemas.openxmlformats.org/drawingml/2006/main" name="9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MPV" id="{06259E08-BA8C-4016-B81A-5C5258F0A5BD}" vid="{248D5E7A-AF00-43F3-9B03-E67B4C835B42}"/>
    </a:ext>
  </a:extLst>
</a:theme>
</file>

<file path=ppt/theme/theme6.xml><?xml version="1.0" encoding="utf-8"?>
<a:theme xmlns:a="http://schemas.openxmlformats.org/drawingml/2006/main" name="2_SMPV">
  <a:themeElements>
    <a:clrScheme name="SAIC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65FE"/>
      </a:accent1>
      <a:accent2>
        <a:srgbClr val="79A9FE"/>
      </a:accent2>
      <a:accent3>
        <a:srgbClr val="001D7E"/>
      </a:accent3>
      <a:accent4>
        <a:srgbClr val="FF6D01"/>
      </a:accent4>
      <a:accent5>
        <a:srgbClr val="57575A"/>
      </a:accent5>
      <a:accent6>
        <a:srgbClr val="00C7B2"/>
      </a:accent6>
      <a:hlink>
        <a:srgbClr val="0065FE"/>
      </a:hlink>
      <a:folHlink>
        <a:srgbClr val="FF6D01"/>
      </a:folHlink>
    </a:clrScheme>
    <a:fontScheme name="自定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MPV" id="{06259E08-BA8C-4016-B81A-5C5258F0A5BD}" vid="{248D5E7A-AF00-43F3-9B03-E67B4C835B42}"/>
    </a:ext>
  </a:extLst>
</a:theme>
</file>

<file path=ppt/theme/theme7.xml><?xml version="1.0" encoding="utf-8"?>
<a:theme xmlns:a="http://schemas.openxmlformats.org/drawingml/2006/main" name="9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上汽集团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11617</TotalTime>
  <Words>1283</Words>
  <Application>Microsoft Office PowerPoint</Application>
  <PresentationFormat>自定义</PresentationFormat>
  <Paragraphs>318</Paragraphs>
  <Slides>25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33_商用车事业部模板</vt:lpstr>
      <vt:lpstr>95_自定义设计方案</vt:lpstr>
      <vt:lpstr>SMPV</vt:lpstr>
      <vt:lpstr>96_自定义设计方案</vt:lpstr>
      <vt:lpstr>1_SMPV</vt:lpstr>
      <vt:lpstr>2_SMPV</vt:lpstr>
      <vt:lpstr>97_自定义设计方案</vt:lpstr>
      <vt:lpstr>think-cell Slide</vt:lpstr>
      <vt:lpstr>PowerPoint 演示文稿</vt:lpstr>
      <vt:lpstr>PowerPoint 演示文稿</vt:lpstr>
      <vt:lpstr>1. 申请公司情况介绍</vt:lpstr>
      <vt:lpstr>2. 拟建新公司情况介绍</vt:lpstr>
      <vt:lpstr>3. 投资方概况</vt:lpstr>
      <vt:lpstr>3. 投资方概况</vt:lpstr>
      <vt:lpstr>4. 汽车行业经验</vt:lpstr>
      <vt:lpstr>5. 品牌认知</vt:lpstr>
      <vt:lpstr>6. 总经理概况</vt:lpstr>
      <vt:lpstr>1. 所属城市情况分析</vt:lpstr>
      <vt:lpstr>2. XX市总体汽车市场分布</vt:lpstr>
      <vt:lpstr>3. 申请场地所在位置－XX汽车城</vt:lpstr>
      <vt:lpstr>4. 拟建新公司情况介绍</vt:lpstr>
      <vt:lpstr>5. 申请场地介绍－全景图</vt:lpstr>
      <vt:lpstr>6. 申请场地介绍－正面全照</vt:lpstr>
      <vt:lpstr>7. 申请场地介绍－展厅情况</vt:lpstr>
      <vt:lpstr>8. 申请场地介绍－售后情况</vt:lpstr>
      <vt:lpstr>9. 申请场地介绍－周边情况</vt:lpstr>
      <vt:lpstr>10. 场地平面图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5. 申请公司营业执照、股权结构（请提供营业执照）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项目总览</dc:title>
  <dc:creator>ThinkPad</dc:creator>
  <cp:lastModifiedBy>SMC</cp:lastModifiedBy>
  <cp:revision>851</cp:revision>
  <dcterms:created xsi:type="dcterms:W3CDTF">2018-12-11T13:02:05Z</dcterms:created>
  <dcterms:modified xsi:type="dcterms:W3CDTF">2023-05-26T06:04:06Z</dcterms:modified>
</cp:coreProperties>
</file>